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Default Extension="jpg" ContentType="image/jpeg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media/image48.jpg" ContentType="image/png"/>
  <Override PartName="/ppt/notesSlides/notesSlide21.xml" ContentType="application/vnd.openxmlformats-officedocument.presentationml.notesSlide+xml"/>
  <Override PartName="/ppt/media/image52.jpg" ContentType="image/png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openxmlformats.org/officeDocument/2006/relationships/custom-properties" Target="docProps/custom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3" r:id="rId4"/>
  </p:sldMasterIdLst>
  <p:notesMasterIdLst>
    <p:notesMasterId r:id="rId107"/>
  </p:notesMasterIdLst>
  <p:handoutMasterIdLst>
    <p:handoutMasterId r:id="rId108"/>
  </p:handoutMasterIdLst>
  <p:sldIdLst>
    <p:sldId id="256" r:id="rId5"/>
    <p:sldId id="257" r:id="rId6"/>
    <p:sldId id="706" r:id="rId7"/>
    <p:sldId id="716" r:id="rId8"/>
    <p:sldId id="680" r:id="rId9"/>
    <p:sldId id="564" r:id="rId10"/>
    <p:sldId id="647" r:id="rId11"/>
    <p:sldId id="710" r:id="rId12"/>
    <p:sldId id="711" r:id="rId13"/>
    <p:sldId id="712" r:id="rId14"/>
    <p:sldId id="713" r:id="rId15"/>
    <p:sldId id="715" r:id="rId16"/>
    <p:sldId id="717" r:id="rId17"/>
    <p:sldId id="718" r:id="rId18"/>
    <p:sldId id="719" r:id="rId19"/>
    <p:sldId id="721" r:id="rId20"/>
    <p:sldId id="258" r:id="rId21"/>
    <p:sldId id="313" r:id="rId22"/>
    <p:sldId id="469" r:id="rId23"/>
    <p:sldId id="470" r:id="rId24"/>
    <p:sldId id="471" r:id="rId25"/>
    <p:sldId id="681" r:id="rId26"/>
    <p:sldId id="690" r:id="rId27"/>
    <p:sldId id="692" r:id="rId28"/>
    <p:sldId id="644" r:id="rId29"/>
    <p:sldId id="645" r:id="rId30"/>
    <p:sldId id="646" r:id="rId31"/>
    <p:sldId id="709" r:id="rId32"/>
    <p:sldId id="648" r:id="rId33"/>
    <p:sldId id="682" r:id="rId34"/>
    <p:sldId id="657" r:id="rId35"/>
    <p:sldId id="484" r:id="rId36"/>
    <p:sldId id="485" r:id="rId37"/>
    <p:sldId id="486" r:id="rId38"/>
    <p:sldId id="483" r:id="rId39"/>
    <p:sldId id="691" r:id="rId40"/>
    <p:sldId id="479" r:id="rId41"/>
    <p:sldId id="480" r:id="rId42"/>
    <p:sldId id="488" r:id="rId43"/>
    <p:sldId id="695" r:id="rId44"/>
    <p:sldId id="683" r:id="rId45"/>
    <p:sldId id="676" r:id="rId46"/>
    <p:sldId id="708" r:id="rId47"/>
    <p:sldId id="487" r:id="rId48"/>
    <p:sldId id="675" r:id="rId49"/>
    <p:sldId id="677" r:id="rId50"/>
    <p:sldId id="678" r:id="rId51"/>
    <p:sldId id="562" r:id="rId52"/>
    <p:sldId id="563" r:id="rId53"/>
    <p:sldId id="473" r:id="rId54"/>
    <p:sldId id="685" r:id="rId55"/>
    <p:sldId id="693" r:id="rId56"/>
    <p:sldId id="686" r:id="rId57"/>
    <p:sldId id="474" r:id="rId58"/>
    <p:sldId id="475" r:id="rId59"/>
    <p:sldId id="476" r:id="rId60"/>
    <p:sldId id="481" r:id="rId61"/>
    <p:sldId id="482" r:id="rId62"/>
    <p:sldId id="493" r:id="rId63"/>
    <p:sldId id="694" r:id="rId64"/>
    <p:sldId id="701" r:id="rId65"/>
    <p:sldId id="702" r:id="rId66"/>
    <p:sldId id="703" r:id="rId67"/>
    <p:sldId id="704" r:id="rId68"/>
    <p:sldId id="705" r:id="rId69"/>
    <p:sldId id="494" r:id="rId70"/>
    <p:sldId id="495" r:id="rId71"/>
    <p:sldId id="496" r:id="rId72"/>
    <p:sldId id="497" r:id="rId73"/>
    <p:sldId id="499" r:id="rId74"/>
    <p:sldId id="696" r:id="rId75"/>
    <p:sldId id="498" r:id="rId76"/>
    <p:sldId id="500" r:id="rId77"/>
    <p:sldId id="569" r:id="rId78"/>
    <p:sldId id="501" r:id="rId79"/>
    <p:sldId id="502" r:id="rId80"/>
    <p:sldId id="503" r:id="rId81"/>
    <p:sldId id="504" r:id="rId82"/>
    <p:sldId id="700" r:id="rId83"/>
    <p:sldId id="662" r:id="rId84"/>
    <p:sldId id="510" r:id="rId85"/>
    <p:sldId id="511" r:id="rId86"/>
    <p:sldId id="512" r:id="rId87"/>
    <p:sldId id="513" r:id="rId88"/>
    <p:sldId id="514" r:id="rId89"/>
    <p:sldId id="515" r:id="rId90"/>
    <p:sldId id="698" r:id="rId91"/>
    <p:sldId id="517" r:id="rId92"/>
    <p:sldId id="518" r:id="rId93"/>
    <p:sldId id="699" r:id="rId94"/>
    <p:sldId id="523" r:id="rId95"/>
    <p:sldId id="524" r:id="rId96"/>
    <p:sldId id="561" r:id="rId97"/>
    <p:sldId id="525" r:id="rId98"/>
    <p:sldId id="526" r:id="rId99"/>
    <p:sldId id="527" r:id="rId100"/>
    <p:sldId id="555" r:id="rId101"/>
    <p:sldId id="556" r:id="rId102"/>
    <p:sldId id="557" r:id="rId103"/>
    <p:sldId id="558" r:id="rId104"/>
    <p:sldId id="559" r:id="rId105"/>
    <p:sldId id="560" r:id="rId106"/>
  </p:sldIdLst>
  <p:sldSz cx="12192000" cy="6858000"/>
  <p:notesSz cx="6858000" cy="9144000"/>
  <p:embeddedFontLst>
    <p:embeddedFont>
      <p:font typeface="Open Sans Light" panose="020B0604020202020204" charset="0"/>
      <p:regular r:id="rId109"/>
      <p:italic r:id="rId110"/>
    </p:embeddedFont>
    <p:embeddedFont>
      <p:font typeface="Consolas" panose="020B0609020204030204" pitchFamily="49" charset="0"/>
      <p:regular r:id="rId111"/>
      <p:bold r:id="rId112"/>
      <p:italic r:id="rId113"/>
      <p:boldItalic r:id="rId114"/>
    </p:embeddedFont>
    <p:embeddedFont>
      <p:font typeface="Calibri" panose="020F0502020204030204" pitchFamily="34" charset="0"/>
      <p:regular r:id="rId115"/>
      <p:bold r:id="rId116"/>
      <p:italic r:id="rId117"/>
      <p:boldItalic r:id="rId1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D84D49"/>
    <a:srgbClr val="D9D9D9"/>
    <a:srgbClr val="CC4141"/>
    <a:srgbClr val="F3F3F3"/>
    <a:srgbClr val="FFA3A3"/>
    <a:srgbClr val="CC4542"/>
    <a:srgbClr val="3399FF"/>
    <a:srgbClr val="A9AAA9"/>
    <a:srgbClr val="3434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503" autoAdjust="0"/>
    <p:restoredTop sz="78886" autoAdjust="0"/>
  </p:normalViewPr>
  <p:slideViewPr>
    <p:cSldViewPr snapToGrid="0">
      <p:cViewPr varScale="1">
        <p:scale>
          <a:sx n="70" d="100"/>
          <a:sy n="70" d="100"/>
        </p:scale>
        <p:origin x="498" y="4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40" d="100"/>
        <a:sy n="140" d="100"/>
      </p:scale>
      <p:origin x="0" y="-3354"/>
    </p:cViewPr>
  </p:sorterViewPr>
  <p:notesViewPr>
    <p:cSldViewPr snapToGrid="0">
      <p:cViewPr varScale="1">
        <p:scale>
          <a:sx n="89" d="100"/>
          <a:sy n="89" d="100"/>
        </p:scale>
        <p:origin x="3798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117" Type="http://schemas.openxmlformats.org/officeDocument/2006/relationships/font" Target="fonts/font9.fntdata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12" Type="http://schemas.openxmlformats.org/officeDocument/2006/relationships/font" Target="fonts/font4.fntdata"/><Relationship Id="rId16" Type="http://schemas.openxmlformats.org/officeDocument/2006/relationships/slide" Target="slides/slide12.xml"/><Relationship Id="rId107" Type="http://schemas.openxmlformats.org/officeDocument/2006/relationships/notesMaster" Target="notesMasters/notesMaster1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113" Type="http://schemas.openxmlformats.org/officeDocument/2006/relationships/font" Target="fonts/font5.fntdata"/><Relationship Id="rId118" Type="http://schemas.openxmlformats.org/officeDocument/2006/relationships/font" Target="fonts/font10.fntdata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08" Type="http://schemas.openxmlformats.org/officeDocument/2006/relationships/handoutMaster" Target="handoutMasters/handoutMaster1.xml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font" Target="fonts/font6.fntdata"/><Relationship Id="rId119" Type="http://schemas.openxmlformats.org/officeDocument/2006/relationships/presProps" Target="presProps.xml"/><Relationship Id="rId44" Type="http://schemas.openxmlformats.org/officeDocument/2006/relationships/slide" Target="slides/slide40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font" Target="fonts/font1.fntdata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120" Type="http://schemas.openxmlformats.org/officeDocument/2006/relationships/viewProps" Target="viewProp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font" Target="fonts/font2.fntdata"/><Relationship Id="rId115" Type="http://schemas.openxmlformats.org/officeDocument/2006/relationships/font" Target="fonts/font7.fntdata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openxmlformats.org/officeDocument/2006/relationships/theme" Target="theme/theme1.xml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font" Target="fonts/font8.fntdata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font" Target="fonts/font3.fntdata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86499A-DF39-4841-A55A-0EC9E46ADF87}" type="datetimeFigureOut">
              <a:rPr lang="en-US" smtClean="0"/>
              <a:t>11/8/2015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A7A698-1D8D-48F0-97D5-2EAC48BD10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943755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37FCCA-FB4C-437E-BE2B-E7B59BDC2CDF}" type="datetimeFigureOut">
              <a:rPr lang="en-AU" smtClean="0"/>
              <a:t>8/11/2015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526486-381D-4498-A648-2425296108D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6789882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72301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A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   </a:t>
            </a:r>
            <a:r>
              <a:rPr lang="en-AU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</a:t>
            </a:r>
            <a:r>
              <a:rPr lang="en-A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  Who’s using angular 2 ?</a:t>
            </a:r>
            <a:endParaRPr lang="en-AU" b="0" dirty="0" smtClean="0">
              <a:effectLst/>
            </a:endParaRPr>
          </a:p>
          <a:p>
            <a:pPr rtl="0"/>
            <a:r>
              <a:rPr lang="en-A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   Who’s using asp.net </a:t>
            </a:r>
            <a:r>
              <a:rPr lang="en-AU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webforms</a:t>
            </a:r>
            <a:r>
              <a:rPr lang="en-A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?</a:t>
            </a:r>
            <a:endParaRPr lang="en-AU" b="0" dirty="0" smtClean="0">
              <a:effectLst/>
            </a:endParaRPr>
          </a:p>
          <a:p>
            <a:pPr rtl="0"/>
            <a:r>
              <a:rPr lang="en-A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   </a:t>
            </a:r>
            <a:r>
              <a:rPr lang="en-AU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</a:t>
            </a:r>
            <a:r>
              <a:rPr lang="en-A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  Using </a:t>
            </a:r>
            <a:r>
              <a:rPr lang="en-AU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using</a:t>
            </a:r>
            <a:r>
              <a:rPr lang="en-A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latest </a:t>
            </a:r>
            <a:r>
              <a:rPr lang="en-AU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mvc</a:t>
            </a:r>
            <a:r>
              <a:rPr lang="en-A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AU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vnext</a:t>
            </a:r>
            <a:r>
              <a:rPr lang="en-A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?</a:t>
            </a:r>
            <a:endParaRPr lang="en-AU" b="0" dirty="0" smtClean="0">
              <a:effectLst/>
            </a:endParaRPr>
          </a:p>
          <a:p>
            <a:r>
              <a:rPr lang="en-A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   Who’s not a </a:t>
            </a:r>
            <a:r>
              <a:rPr lang="en-AU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.net</a:t>
            </a:r>
            <a:r>
              <a:rPr lang="en-A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developer and just </a:t>
            </a:r>
            <a:r>
              <a:rPr lang="en-AU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nere</a:t>
            </a:r>
            <a:r>
              <a:rPr lang="en-A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 angular ?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6028389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2472192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AU" dirty="0" smtClean="0"/>
              <a:t>Angular 2 or React…. or another </a:t>
            </a:r>
            <a:r>
              <a:rPr lang="en-AU" dirty="0" err="1" smtClean="0"/>
              <a:t>javascript</a:t>
            </a:r>
            <a:r>
              <a:rPr lang="en-AU" dirty="0" smtClean="0"/>
              <a:t> framework.. they are going to change every few years. </a:t>
            </a:r>
            <a:br>
              <a:rPr lang="en-AU" dirty="0" smtClean="0"/>
            </a:br>
            <a:r>
              <a:rPr lang="en-AU" dirty="0" smtClean="0"/>
              <a:t>LIVE WITH IT…. or become a backend guy</a:t>
            </a:r>
            <a:br>
              <a:rPr lang="en-AU" dirty="0" smtClean="0"/>
            </a:br>
            <a:endParaRPr lang="en-AU" dirty="0" smtClean="0"/>
          </a:p>
          <a:p>
            <a:pPr fontAlgn="base"/>
            <a:r>
              <a:rPr lang="en-AU" dirty="0" smtClean="0"/>
              <a:t>many </a:t>
            </a:r>
            <a:r>
              <a:rPr lang="en-AU" dirty="0" err="1" smtClean="0"/>
              <a:t>many</a:t>
            </a:r>
            <a:r>
              <a:rPr lang="en-AU" dirty="0" smtClean="0"/>
              <a:t> more best practices around front end dev.</a:t>
            </a:r>
            <a:br>
              <a:rPr lang="en-AU" dirty="0" smtClean="0"/>
            </a:br>
            <a:r>
              <a:rPr lang="en-AU" dirty="0" smtClean="0"/>
              <a:t>it’s going to get the same </a:t>
            </a:r>
            <a:r>
              <a:rPr lang="en-AU" dirty="0" err="1" smtClean="0"/>
              <a:t>attendion</a:t>
            </a:r>
            <a:r>
              <a:rPr lang="en-AU" dirty="0" smtClean="0"/>
              <a:t> that back end dev has</a:t>
            </a:r>
            <a:br>
              <a:rPr lang="en-AU" dirty="0" smtClean="0"/>
            </a:br>
            <a:r>
              <a:rPr lang="en-AU" dirty="0" smtClean="0"/>
              <a:t>the moral of this story -&gt; </a:t>
            </a:r>
            <a:r>
              <a:rPr lang="en-AU" dirty="0" err="1" smtClean="0"/>
              <a:t>javascript</a:t>
            </a:r>
            <a:r>
              <a:rPr lang="en-AU" dirty="0" smtClean="0"/>
              <a:t> dev is growing up.</a:t>
            </a:r>
            <a:br>
              <a:rPr lang="en-AU" dirty="0" smtClean="0"/>
            </a:br>
            <a:r>
              <a:rPr lang="en-AU" dirty="0" smtClean="0"/>
              <a:t>(Some people are even going to start saying it’s a real language)</a:t>
            </a:r>
            <a:br>
              <a:rPr lang="en-AU" dirty="0" smtClean="0"/>
            </a:br>
            <a:endParaRPr lang="en-AU" dirty="0" smtClean="0"/>
          </a:p>
          <a:p>
            <a:r>
              <a:rPr lang="en-AU" dirty="0" smtClean="0"/>
              <a:t>in the dot net space -&gt; massive fundamental breaking changes.</a:t>
            </a:r>
            <a:br>
              <a:rPr lang="en-AU" dirty="0" smtClean="0"/>
            </a:br>
            <a:r>
              <a:rPr lang="en-AU" dirty="0" err="1" smtClean="0"/>
              <a:t>benefis</a:t>
            </a:r>
            <a:r>
              <a:rPr lang="en-AU" dirty="0" smtClean="0"/>
              <a:t> for today to upgrading to </a:t>
            </a:r>
            <a:r>
              <a:rPr lang="en-AU" dirty="0" err="1" smtClean="0"/>
              <a:t>.net</a:t>
            </a:r>
            <a:r>
              <a:rPr lang="en-AU" dirty="0" smtClean="0"/>
              <a:t> 5…. almost </a:t>
            </a:r>
            <a:r>
              <a:rPr lang="en-AU" dirty="0" err="1" smtClean="0"/>
              <a:t>tnothing</a:t>
            </a:r>
            <a:r>
              <a:rPr lang="en-AU" dirty="0" smtClean="0"/>
              <a:t>.</a:t>
            </a:r>
          </a:p>
          <a:p>
            <a:pPr rtl="0"/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163245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err="1" smtClean="0"/>
              <a:t>Dnvm</a:t>
            </a:r>
            <a:r>
              <a:rPr lang="en-AU" dirty="0" smtClean="0"/>
              <a:t> list</a:t>
            </a:r>
          </a:p>
          <a:p>
            <a:r>
              <a:rPr lang="en-AU" dirty="0" err="1" smtClean="0"/>
              <a:t>Dnu</a:t>
            </a:r>
            <a:r>
              <a:rPr lang="en-AU" dirty="0" smtClean="0"/>
              <a:t> restore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692410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i="1" dirty="0" smtClean="0"/>
              <a:t>We now need a build process for our frontends not just our </a:t>
            </a:r>
            <a:r>
              <a:rPr lang="en-AU" i="1" dirty="0" err="1" smtClean="0"/>
              <a:t>backends</a:t>
            </a:r>
            <a:r>
              <a:rPr lang="en-AU" i="1" dirty="0" smtClean="0"/>
              <a:t>.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A</a:t>
            </a:r>
            <a:r>
              <a:rPr lang="en-US" baseline="0" dirty="0" smtClean="0"/>
              <a:t> typical front end build process involves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Compiling less to </a:t>
            </a:r>
            <a:r>
              <a:rPr lang="en-US" baseline="0" dirty="0" err="1" smtClean="0"/>
              <a:t>css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smtClean="0"/>
              <a:t>Compiling typescript to </a:t>
            </a:r>
            <a:r>
              <a:rPr lang="en-US" baseline="0" dirty="0" err="1" smtClean="0"/>
              <a:t>javascript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smtClean="0"/>
              <a:t>Building </a:t>
            </a:r>
            <a:r>
              <a:rPr lang="en-US" baseline="0" dirty="0" err="1" smtClean="0"/>
              <a:t>sourcemaps</a:t>
            </a:r>
            <a:r>
              <a:rPr lang="en-US" baseline="0" dirty="0" smtClean="0"/>
              <a:t> and </a:t>
            </a:r>
            <a:r>
              <a:rPr lang="en-US" baseline="0" dirty="0" err="1" smtClean="0"/>
              <a:t>javascript</a:t>
            </a:r>
            <a:r>
              <a:rPr lang="en-US" baseline="0" dirty="0" smtClean="0"/>
              <a:t> reference files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Running </a:t>
            </a:r>
            <a:r>
              <a:rPr lang="en-US" baseline="0" dirty="0" err="1" smtClean="0"/>
              <a:t>javascript</a:t>
            </a:r>
            <a:r>
              <a:rPr lang="en-US" baseline="0" dirty="0" smtClean="0"/>
              <a:t> linters and unit tests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Bundling and </a:t>
            </a:r>
            <a:r>
              <a:rPr lang="en-US" baseline="0" dirty="0" err="1" smtClean="0"/>
              <a:t>minification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To do this we use</a:t>
            </a:r>
            <a:r>
              <a:rPr lang="en-US" baseline="0" dirty="0" smtClean="0"/>
              <a:t> a </a:t>
            </a:r>
            <a:r>
              <a:rPr lang="en-US" baseline="0" dirty="0" err="1" smtClean="0"/>
              <a:t>javascript</a:t>
            </a:r>
            <a:r>
              <a:rPr lang="en-US" baseline="0" dirty="0" smtClean="0"/>
              <a:t> task runner like Grunt or Gulp.</a:t>
            </a:r>
          </a:p>
        </p:txBody>
      </p:sp>
    </p:spTree>
    <p:extLst>
      <p:ext uri="{BB962C8B-B14F-4D97-AF65-F5344CB8AC3E}">
        <p14:creationId xmlns:p14="http://schemas.microsoft.com/office/powerpoint/2010/main" val="28854030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This is what my colleague and many are saying</a:t>
            </a:r>
            <a:r>
              <a:rPr lang="en-AU" baseline="0" dirty="0" smtClean="0"/>
              <a:t> is a no brainer these days for a new project. </a:t>
            </a:r>
          </a:p>
          <a:p>
            <a:r>
              <a:rPr lang="en-AU" baseline="0" dirty="0" smtClean="0"/>
              <a:t>Another way of saying this is to have a build process</a:t>
            </a:r>
          </a:p>
          <a:p>
            <a:r>
              <a:rPr lang="en-AU" baseline="0" dirty="0" smtClean="0"/>
              <a:t>We have been building our server side code for ages but now we have to build our client side code</a:t>
            </a:r>
          </a:p>
          <a:p>
            <a:r>
              <a:rPr lang="en-AU" baseline="0" dirty="0" smtClean="0"/>
              <a:t>- minify, rename, </a:t>
            </a:r>
            <a:r>
              <a:rPr lang="en-AU" baseline="0" dirty="0" err="1" smtClean="0"/>
              <a:t>concat</a:t>
            </a:r>
            <a:r>
              <a:rPr lang="en-AU" baseline="0" dirty="0" smtClean="0"/>
              <a:t> and rearrange </a:t>
            </a:r>
            <a:r>
              <a:rPr lang="en-AU" baseline="0" dirty="0" err="1" smtClean="0"/>
              <a:t>etc</a:t>
            </a:r>
            <a:endParaRPr lang="en-AU" baseline="0" dirty="0" smtClean="0"/>
          </a:p>
          <a:p>
            <a:pPr marL="514350" indent="-514350">
              <a:buAutoNum type="arabicPeriod"/>
            </a:pPr>
            <a:r>
              <a:rPr lang="en-AU" dirty="0" smtClean="0"/>
              <a:t>The Microsoft and Visual Studio is going</a:t>
            </a:r>
          </a:p>
          <a:p>
            <a:pPr marL="514350" indent="-514350">
              <a:buAutoNum type="arabicPeriod"/>
            </a:pPr>
            <a:r>
              <a:rPr lang="en-AU" dirty="0" smtClean="0"/>
              <a:t>Automate processes</a:t>
            </a:r>
          </a:p>
          <a:p>
            <a:pPr marL="514350" indent="-514350">
              <a:buAutoNum type="arabicPeriod"/>
            </a:pPr>
            <a:r>
              <a:rPr lang="en-AU" dirty="0" smtClean="0"/>
              <a:t>More time to set up</a:t>
            </a:r>
          </a:p>
          <a:p>
            <a:pPr marL="514350" indent="-514350">
              <a:buAutoNum type="arabicPeriod"/>
            </a:pPr>
            <a:r>
              <a:rPr lang="en-AU" dirty="0" smtClean="0"/>
              <a:t>It gets easier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478195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You</a:t>
            </a:r>
            <a:r>
              <a:rPr lang="en-AU" baseline="0" dirty="0" smtClean="0"/>
              <a:t> write code versus </a:t>
            </a:r>
            <a:r>
              <a:rPr lang="en-AU" baseline="0" dirty="0" err="1" smtClean="0"/>
              <a:t>config</a:t>
            </a:r>
            <a:r>
              <a:rPr lang="en-AU" baseline="0" dirty="0" smtClean="0"/>
              <a:t> files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2672578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We use the task runner explorer for 2015 but </a:t>
            </a:r>
          </a:p>
          <a:p>
            <a:r>
              <a:rPr lang="en-AU" dirty="0" smtClean="0"/>
              <a:t>Currently can not do both 2015 and 2013 but will be fixed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912127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TODO: Rule</a:t>
            </a:r>
            <a:r>
              <a:rPr lang="en-AU" baseline="0" dirty="0" smtClean="0"/>
              <a:t> on this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979913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513400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0889825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8267271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Dominate the frontend space </a:t>
            </a:r>
          </a:p>
          <a:p>
            <a:r>
              <a:rPr lang="en-AU" dirty="0" smtClean="0"/>
              <a:t>Google use it and</a:t>
            </a:r>
            <a:r>
              <a:rPr lang="en-AU" baseline="0" dirty="0" smtClean="0"/>
              <a:t> so many companies have vested interest it is not going any where</a:t>
            </a:r>
          </a:p>
          <a:p>
            <a:endParaRPr lang="en-AU" dirty="0" smtClean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0729720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614626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5957498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1874792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342262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A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   </a:t>
            </a:r>
            <a:r>
              <a:rPr lang="en-AU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</a:t>
            </a:r>
            <a:r>
              <a:rPr lang="en-A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  </a:t>
            </a:r>
            <a:r>
              <a:rPr lang="en-AU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</a:t>
            </a:r>
            <a:r>
              <a:rPr lang="en-A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  Who’s using asp.net </a:t>
            </a:r>
            <a:r>
              <a:rPr lang="en-AU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webforms</a:t>
            </a:r>
            <a:r>
              <a:rPr lang="en-A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?</a:t>
            </a:r>
            <a:endParaRPr lang="en-AU" b="0" dirty="0" smtClean="0">
              <a:effectLst/>
            </a:endParaRPr>
          </a:p>
          <a:p>
            <a:pPr rtl="0"/>
            <a:r>
              <a:rPr lang="en-A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   Who’s using asp.net </a:t>
            </a:r>
            <a:r>
              <a:rPr lang="en-AU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mvc</a:t>
            </a:r>
            <a:r>
              <a:rPr lang="en-A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?</a:t>
            </a:r>
            <a:endParaRPr lang="en-AU" b="0" dirty="0" smtClean="0">
              <a:effectLst/>
            </a:endParaRPr>
          </a:p>
          <a:p>
            <a:pPr rtl="0"/>
            <a:r>
              <a:rPr lang="en-A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   Using </a:t>
            </a:r>
            <a:r>
              <a:rPr lang="en-AU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using</a:t>
            </a:r>
            <a:r>
              <a:rPr lang="en-A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latest </a:t>
            </a:r>
            <a:r>
              <a:rPr lang="en-AU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mvc</a:t>
            </a:r>
            <a:r>
              <a:rPr lang="en-A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AU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vnext</a:t>
            </a:r>
            <a:r>
              <a:rPr lang="en-A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?</a:t>
            </a:r>
            <a:endParaRPr lang="en-AU" b="0" dirty="0" smtClean="0">
              <a:effectLst/>
            </a:endParaRPr>
          </a:p>
          <a:p>
            <a:r>
              <a:rPr lang="en-A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   Who’s not a </a:t>
            </a:r>
            <a:r>
              <a:rPr lang="en-AU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.net</a:t>
            </a:r>
            <a:r>
              <a:rPr lang="en-A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developer and just </a:t>
            </a:r>
            <a:r>
              <a:rPr lang="en-AU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nere</a:t>
            </a:r>
            <a:r>
              <a:rPr lang="en-A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 angular ?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7222814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A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   </a:t>
            </a:r>
            <a:r>
              <a:rPr lang="en-AU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</a:t>
            </a:r>
            <a:r>
              <a:rPr lang="en-A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  Who’s using angular 2 ?</a:t>
            </a:r>
            <a:endParaRPr lang="en-AU" b="0" dirty="0" smtClean="0">
              <a:effectLst/>
            </a:endParaRPr>
          </a:p>
          <a:p>
            <a:pPr rtl="0"/>
            <a:r>
              <a:rPr lang="en-A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   Who’s using asp.net </a:t>
            </a:r>
            <a:r>
              <a:rPr lang="en-AU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webforms</a:t>
            </a:r>
            <a:r>
              <a:rPr lang="en-A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?</a:t>
            </a:r>
            <a:endParaRPr lang="en-AU" b="0" dirty="0" smtClean="0">
              <a:effectLst/>
            </a:endParaRPr>
          </a:p>
          <a:p>
            <a:pPr rtl="0"/>
            <a:r>
              <a:rPr lang="en-A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   Who’s using asp.net </a:t>
            </a:r>
            <a:r>
              <a:rPr lang="en-AU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mvc</a:t>
            </a:r>
            <a:r>
              <a:rPr lang="en-A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?</a:t>
            </a:r>
            <a:endParaRPr lang="en-AU" b="0" dirty="0" smtClean="0">
              <a:effectLst/>
            </a:endParaRPr>
          </a:p>
          <a:p>
            <a:pPr rtl="0"/>
            <a:r>
              <a:rPr lang="en-A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   Using </a:t>
            </a:r>
            <a:r>
              <a:rPr lang="en-AU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using</a:t>
            </a:r>
            <a:r>
              <a:rPr lang="en-A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latest </a:t>
            </a:r>
            <a:r>
              <a:rPr lang="en-AU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mvc</a:t>
            </a:r>
            <a:r>
              <a:rPr lang="en-A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AU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vnext</a:t>
            </a:r>
            <a:r>
              <a:rPr lang="en-A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?</a:t>
            </a:r>
            <a:endParaRPr lang="en-AU" b="0" dirty="0" smtClean="0">
              <a:effectLst/>
            </a:endParaRPr>
          </a:p>
          <a:p>
            <a:r>
              <a:rPr lang="en-A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   Who’s not a </a:t>
            </a:r>
            <a:r>
              <a:rPr lang="en-AU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.net</a:t>
            </a:r>
            <a:r>
              <a:rPr lang="en-A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developer and just </a:t>
            </a:r>
            <a:r>
              <a:rPr lang="en-AU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nere</a:t>
            </a:r>
            <a:r>
              <a:rPr lang="en-A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 angular ?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832910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A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   </a:t>
            </a:r>
            <a:r>
              <a:rPr lang="en-AU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</a:t>
            </a:r>
            <a:r>
              <a:rPr lang="en-A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  Who’s using angular 2 ?</a:t>
            </a:r>
            <a:endParaRPr lang="en-AU" b="0" dirty="0" smtClean="0">
              <a:effectLst/>
            </a:endParaRPr>
          </a:p>
          <a:p>
            <a:pPr rtl="0"/>
            <a:r>
              <a:rPr lang="en-A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   Who’s using asp.net </a:t>
            </a:r>
            <a:r>
              <a:rPr lang="en-AU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webforms</a:t>
            </a:r>
            <a:r>
              <a:rPr lang="en-A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?</a:t>
            </a:r>
            <a:endParaRPr lang="en-AU" b="0" dirty="0" smtClean="0">
              <a:effectLst/>
            </a:endParaRPr>
          </a:p>
          <a:p>
            <a:pPr rtl="0"/>
            <a:r>
              <a:rPr lang="en-A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   </a:t>
            </a:r>
            <a:r>
              <a:rPr lang="en-AU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</a:t>
            </a:r>
            <a:r>
              <a:rPr lang="en-A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  Using </a:t>
            </a:r>
            <a:r>
              <a:rPr lang="en-AU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using</a:t>
            </a:r>
            <a:r>
              <a:rPr lang="en-A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latest </a:t>
            </a:r>
            <a:r>
              <a:rPr lang="en-AU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mvc</a:t>
            </a:r>
            <a:r>
              <a:rPr lang="en-A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AU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vnext</a:t>
            </a:r>
            <a:r>
              <a:rPr lang="en-A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?</a:t>
            </a:r>
            <a:endParaRPr lang="en-AU" b="0" dirty="0" smtClean="0">
              <a:effectLst/>
            </a:endParaRPr>
          </a:p>
          <a:p>
            <a:r>
              <a:rPr lang="en-A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   Who’s not a </a:t>
            </a:r>
            <a:r>
              <a:rPr lang="en-AU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.net</a:t>
            </a:r>
            <a:r>
              <a:rPr lang="en-A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developer and just </a:t>
            </a:r>
            <a:r>
              <a:rPr lang="en-AU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nere</a:t>
            </a:r>
            <a:r>
              <a:rPr lang="en-A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 angular ?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1934104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A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   </a:t>
            </a:r>
            <a:r>
              <a:rPr lang="en-AU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</a:t>
            </a:r>
            <a:r>
              <a:rPr lang="en-A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  Who’s using angular 2 ?</a:t>
            </a:r>
            <a:endParaRPr lang="en-AU" b="0" dirty="0" smtClean="0">
              <a:effectLst/>
            </a:endParaRPr>
          </a:p>
          <a:p>
            <a:pPr rtl="0"/>
            <a:r>
              <a:rPr lang="en-A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   Who’s using asp.net </a:t>
            </a:r>
            <a:r>
              <a:rPr lang="en-AU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webforms</a:t>
            </a:r>
            <a:r>
              <a:rPr lang="en-A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?</a:t>
            </a:r>
            <a:endParaRPr lang="en-AU" b="0" dirty="0" smtClean="0">
              <a:effectLst/>
            </a:endParaRPr>
          </a:p>
          <a:p>
            <a:pPr rtl="0"/>
            <a:r>
              <a:rPr lang="en-A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   Who’s using asp.net </a:t>
            </a:r>
            <a:r>
              <a:rPr lang="en-AU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mvc</a:t>
            </a:r>
            <a:r>
              <a:rPr lang="en-A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?</a:t>
            </a:r>
            <a:endParaRPr lang="en-AU" b="0" dirty="0" smtClean="0">
              <a:effectLst/>
            </a:endParaRPr>
          </a:p>
          <a:p>
            <a:pPr rtl="0"/>
            <a:r>
              <a:rPr lang="en-A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   Using </a:t>
            </a:r>
            <a:r>
              <a:rPr lang="en-AU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using</a:t>
            </a:r>
            <a:r>
              <a:rPr lang="en-A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latest </a:t>
            </a:r>
            <a:r>
              <a:rPr lang="en-AU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mvc</a:t>
            </a:r>
            <a:r>
              <a:rPr lang="en-A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AU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vnext</a:t>
            </a:r>
            <a:r>
              <a:rPr lang="en-A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?</a:t>
            </a:r>
            <a:endParaRPr lang="en-AU" b="0" dirty="0" smtClean="0">
              <a:effectLst/>
            </a:endParaRPr>
          </a:p>
          <a:p>
            <a:r>
              <a:rPr lang="en-A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   Who’s not a </a:t>
            </a:r>
            <a:r>
              <a:rPr lang="en-AU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.net</a:t>
            </a:r>
            <a:r>
              <a:rPr lang="en-A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developer and just </a:t>
            </a:r>
            <a:r>
              <a:rPr lang="en-AU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nere</a:t>
            </a:r>
            <a:r>
              <a:rPr lang="en-A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 angular ?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776711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A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   </a:t>
            </a:r>
            <a:r>
              <a:rPr lang="en-AU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</a:t>
            </a:r>
            <a:r>
              <a:rPr lang="en-A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  Who’s using angular 2 ?</a:t>
            </a:r>
            <a:endParaRPr lang="en-AU" b="0" dirty="0" smtClean="0">
              <a:effectLst/>
            </a:endParaRPr>
          </a:p>
          <a:p>
            <a:pPr rtl="0"/>
            <a:r>
              <a:rPr lang="en-A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   Who’s using asp.net </a:t>
            </a:r>
            <a:r>
              <a:rPr lang="en-AU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webforms</a:t>
            </a:r>
            <a:r>
              <a:rPr lang="en-A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?</a:t>
            </a:r>
            <a:endParaRPr lang="en-AU" b="0" dirty="0" smtClean="0">
              <a:effectLst/>
            </a:endParaRPr>
          </a:p>
          <a:p>
            <a:pPr rtl="0"/>
            <a:r>
              <a:rPr lang="en-A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   </a:t>
            </a:r>
            <a:r>
              <a:rPr lang="en-AU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</a:t>
            </a:r>
            <a:r>
              <a:rPr lang="en-A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  Using </a:t>
            </a:r>
            <a:r>
              <a:rPr lang="en-AU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using</a:t>
            </a:r>
            <a:r>
              <a:rPr lang="en-A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latest </a:t>
            </a:r>
            <a:r>
              <a:rPr lang="en-AU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mvc</a:t>
            </a:r>
            <a:r>
              <a:rPr lang="en-A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AU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vnext</a:t>
            </a:r>
            <a:r>
              <a:rPr lang="en-A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?</a:t>
            </a:r>
            <a:endParaRPr lang="en-AU" b="0" dirty="0" smtClean="0">
              <a:effectLst/>
            </a:endParaRPr>
          </a:p>
          <a:p>
            <a:r>
              <a:rPr lang="en-A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   Who’s not a </a:t>
            </a:r>
            <a:r>
              <a:rPr lang="en-AU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.net</a:t>
            </a:r>
            <a:r>
              <a:rPr lang="en-A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developer and just </a:t>
            </a:r>
            <a:r>
              <a:rPr lang="en-AU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nere</a:t>
            </a:r>
            <a:r>
              <a:rPr lang="en-A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 angular ?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168263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A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   </a:t>
            </a:r>
            <a:r>
              <a:rPr lang="en-AU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</a:t>
            </a:r>
            <a:r>
              <a:rPr lang="en-A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  Who’s using angular 2 ?</a:t>
            </a:r>
            <a:endParaRPr lang="en-AU" b="0" dirty="0" smtClean="0">
              <a:effectLst/>
            </a:endParaRPr>
          </a:p>
          <a:p>
            <a:pPr rtl="0"/>
            <a:r>
              <a:rPr lang="en-A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   Who’s using asp.net </a:t>
            </a:r>
            <a:r>
              <a:rPr lang="en-AU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webforms</a:t>
            </a:r>
            <a:r>
              <a:rPr lang="en-A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?</a:t>
            </a:r>
            <a:endParaRPr lang="en-AU" b="0" dirty="0" smtClean="0">
              <a:effectLst/>
            </a:endParaRPr>
          </a:p>
          <a:p>
            <a:pPr rtl="0"/>
            <a:r>
              <a:rPr lang="en-A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   </a:t>
            </a:r>
            <a:r>
              <a:rPr lang="en-AU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</a:t>
            </a:r>
            <a:r>
              <a:rPr lang="en-A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  Using </a:t>
            </a:r>
            <a:r>
              <a:rPr lang="en-AU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using</a:t>
            </a:r>
            <a:r>
              <a:rPr lang="en-A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latest </a:t>
            </a:r>
            <a:r>
              <a:rPr lang="en-AU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mvc</a:t>
            </a:r>
            <a:r>
              <a:rPr lang="en-A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AU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vnext</a:t>
            </a:r>
            <a:r>
              <a:rPr lang="en-A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?</a:t>
            </a:r>
            <a:endParaRPr lang="en-AU" b="0" dirty="0" smtClean="0">
              <a:effectLst/>
            </a:endParaRPr>
          </a:p>
          <a:p>
            <a:r>
              <a:rPr lang="en-A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   Who’s not a </a:t>
            </a:r>
            <a:r>
              <a:rPr lang="en-AU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.net</a:t>
            </a:r>
            <a:r>
              <a:rPr lang="en-A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developer and just </a:t>
            </a:r>
            <a:r>
              <a:rPr lang="en-AU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nere</a:t>
            </a:r>
            <a:r>
              <a:rPr lang="en-A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 angular ?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709545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 tIns="46800" bIns="46800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5"/>
          </p:nvPr>
        </p:nvSpPr>
        <p:spPr>
          <a:xfrm>
            <a:off x="752902" y="1828801"/>
            <a:ext cx="10600898" cy="4391024"/>
          </a:xfrm>
        </p:spPr>
        <p:txBody>
          <a:bodyPr tIns="46800" bIns="4680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AU" dirty="0" smtClean="0"/>
              <a:t>Join the Conversation #VS2015 </a:t>
            </a:r>
            <a:r>
              <a:rPr lang="en-AU" dirty="0" smtClean="0"/>
              <a:t>@</a:t>
            </a:r>
            <a:r>
              <a:rPr lang="en-AU" dirty="0" err="1" smtClean="0"/>
              <a:t>DuncHunter</a:t>
            </a:r>
            <a:r>
              <a:rPr lang="en-AU" dirty="0" smtClean="0"/>
              <a:t> @</a:t>
            </a:r>
            <a:r>
              <a:rPr lang="en-AU" dirty="0" err="1" smtClean="0"/>
              <a:t>AdamStephensen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98163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screen Image (Screensho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0" y="56147"/>
            <a:ext cx="12191999" cy="6801853"/>
          </a:xfrm>
          <a:solidFill>
            <a:schemeClr val="tx1">
              <a:lumMod val="65000"/>
              <a:lumOff val="35000"/>
            </a:schemeClr>
          </a:solidFill>
        </p:spPr>
        <p:txBody>
          <a:bodyPr/>
          <a:lstStyle/>
          <a:p>
            <a:r>
              <a:rPr lang="en-US" smtClean="0"/>
              <a:t>Click icon to add picture</a:t>
            </a:r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51412" y="2555831"/>
            <a:ext cx="4482262" cy="4742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6275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0" y="56146"/>
            <a:ext cx="12191999" cy="6801853"/>
          </a:xfrm>
          <a:solidFill>
            <a:schemeClr val="tx1">
              <a:lumMod val="65000"/>
              <a:lumOff val="35000"/>
            </a:schemeClr>
          </a:solidFill>
        </p:spPr>
        <p:txBody>
          <a:bodyPr/>
          <a:lstStyle/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2902" y="5781675"/>
            <a:ext cx="10686196" cy="606425"/>
          </a:xfrm>
          <a:solidFill>
            <a:schemeClr val="tx1">
              <a:alpha val="75000"/>
            </a:schemeClr>
          </a:solidFill>
        </p:spPr>
        <p:txBody>
          <a:bodyPr anchor="ctr"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69399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with Larg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0" y="54592"/>
            <a:ext cx="12192000" cy="6803408"/>
          </a:xfrm>
          <a:solidFill>
            <a:schemeClr val="tx1">
              <a:lumMod val="65000"/>
              <a:lumOff val="3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" y="1343025"/>
            <a:ext cx="5095876" cy="3848100"/>
          </a:xfrm>
          <a:solidFill>
            <a:schemeClr val="tx1">
              <a:alpha val="75000"/>
            </a:schemeClr>
          </a:solidFill>
        </p:spPr>
        <p:txBody>
          <a:bodyPr lIns="360000" anchor="ctr"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AU" dirty="0" smtClean="0"/>
              <a:t>Alternative Image Caption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46110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0" y="54430"/>
            <a:ext cx="12192000" cy="6803570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51412" y="2555831"/>
            <a:ext cx="4482262" cy="4742311"/>
          </a:xfrm>
          <a:prstGeom prst="rect">
            <a:avLst/>
          </a:prstGeom>
          <a:effectLst/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52902" y="1976590"/>
            <a:ext cx="10686196" cy="2176309"/>
          </a:xfrm>
          <a:solidFill>
            <a:schemeClr val="tx1">
              <a:alpha val="75000"/>
            </a:schemeClr>
          </a:solidFill>
        </p:spPr>
        <p:txBody>
          <a:bodyPr lIns="720000" tIns="46800" rIns="720000" anchor="ctr">
            <a:normAutofit/>
          </a:bodyPr>
          <a:lstStyle>
            <a:lvl1pPr algn="ctr"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752902" y="4257676"/>
            <a:ext cx="10686196" cy="676274"/>
          </a:xfrm>
        </p:spPr>
        <p:txBody>
          <a:bodyPr anchor="ctr">
            <a:noAutofit/>
          </a:bodyPr>
          <a:lstStyle>
            <a:lvl1pPr algn="r">
              <a:defRPr sz="1800"/>
            </a:lvl1pPr>
            <a:lvl2pPr algn="r">
              <a:defRPr sz="1800"/>
            </a:lvl2pPr>
            <a:lvl3pPr algn="r">
              <a:defRPr sz="1800"/>
            </a:lvl3pPr>
            <a:lvl4pPr algn="r">
              <a:defRPr sz="1800"/>
            </a:lvl4pPr>
            <a:lvl5pPr algn="r">
              <a:defRPr sz="1800"/>
            </a:lvl5pPr>
          </a:lstStyle>
          <a:p>
            <a:pPr lvl="0"/>
            <a:r>
              <a:rPr lang="en-US" dirty="0" smtClean="0"/>
              <a:t>Speaker, Company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00589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2902" y="368968"/>
            <a:ext cx="10686196" cy="6222332"/>
          </a:xfrm>
        </p:spPr>
        <p:txBody>
          <a:bodyPr anchor="ctr">
            <a:normAutofit/>
          </a:bodyPr>
          <a:lstStyle>
            <a:lvl1pPr algn="ctr"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51412" y="2555831"/>
            <a:ext cx="4482262" cy="4742311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0808317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752902" y="1689100"/>
            <a:ext cx="5095239" cy="4568825"/>
          </a:xfrm>
        </p:spPr>
        <p:txBody>
          <a:bodyPr rIns="180000"/>
          <a:lstStyle>
            <a:lvl1pPr marL="288000" indent="-288000">
              <a:spcBef>
                <a:spcPts val="0"/>
              </a:spcBef>
              <a:buFont typeface="Arial" panose="020B0604020202020204" pitchFamily="34" charset="0"/>
              <a:buChar char="•"/>
              <a:defRPr sz="2400" baseline="0"/>
            </a:lvl1pPr>
          </a:lstStyle>
          <a:p>
            <a:pPr lvl="0"/>
            <a:r>
              <a:rPr lang="en-AU" dirty="0" smtClean="0"/>
              <a:t>Cake is better because they are soft and sweet</a:t>
            </a:r>
          </a:p>
          <a:p>
            <a:pPr lvl="0"/>
            <a:endParaRPr lang="en-US" dirty="0"/>
          </a:p>
        </p:txBody>
      </p:sp>
      <p:sp>
        <p:nvSpPr>
          <p:cNvPr id="4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6343650" y="1689100"/>
            <a:ext cx="5095448" cy="4568825"/>
          </a:xfrm>
        </p:spPr>
        <p:txBody>
          <a:bodyPr rIns="180000">
            <a:normAutofit/>
          </a:bodyPr>
          <a:lstStyle>
            <a:lvl1pPr marL="288000" indent="-288000">
              <a:spcBef>
                <a:spcPts val="0"/>
              </a:spcBef>
              <a:buFont typeface="Arial" panose="020B0604020202020204" pitchFamily="34" charset="0"/>
              <a:buChar char="•"/>
              <a:defRPr sz="2400" baseline="0"/>
            </a:lvl1pPr>
          </a:lstStyle>
          <a:p>
            <a:pPr lvl="0"/>
            <a:r>
              <a:rPr lang="en-AU" dirty="0" smtClean="0"/>
              <a:t>Pie is better because they are meaty and full of gravy. Oh my god, I love gravy.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AU" dirty="0" smtClean="0"/>
              <a:t>Join the Conversation #VS2015 </a:t>
            </a:r>
            <a:r>
              <a:rPr lang="en-AU" dirty="0" smtClean="0"/>
              <a:t>@</a:t>
            </a:r>
            <a:r>
              <a:rPr lang="en-AU" dirty="0" err="1" smtClean="0"/>
              <a:t>DuncHunter</a:t>
            </a:r>
            <a:r>
              <a:rPr lang="en-AU" dirty="0" smtClean="0"/>
              <a:t> @</a:t>
            </a:r>
            <a:r>
              <a:rPr lang="en-AU" dirty="0" err="1" smtClean="0"/>
              <a:t>AdamStephensen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41162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s 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343650" y="1689100"/>
            <a:ext cx="5095448" cy="4549775"/>
          </a:xfrm>
        </p:spPr>
        <p:txBody>
          <a:bodyPr rIns="180000"/>
          <a:lstStyle>
            <a:lvl1pPr marL="288000" indent="-288000">
              <a:spcBef>
                <a:spcPts val="0"/>
              </a:spcBef>
              <a:buFontTx/>
              <a:buBlip>
                <a:blip r:embed="rId2"/>
              </a:buBlip>
              <a:defRPr sz="2400" baseline="0"/>
            </a:lvl1pPr>
          </a:lstStyle>
          <a:p>
            <a:pPr lvl="0"/>
            <a:r>
              <a:rPr lang="en-AU" dirty="0" smtClean="0"/>
              <a:t>Cons</a:t>
            </a:r>
          </a:p>
          <a:p>
            <a:pPr lvl="0"/>
            <a:endParaRPr lang="en-US" dirty="0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752902" y="1689100"/>
            <a:ext cx="5095239" cy="4549775"/>
          </a:xfrm>
        </p:spPr>
        <p:txBody>
          <a:bodyPr rIns="180000">
            <a:normAutofit/>
          </a:bodyPr>
          <a:lstStyle>
            <a:lvl1pPr marL="288000" indent="-288000">
              <a:spcBef>
                <a:spcPts val="0"/>
              </a:spcBef>
              <a:buFontTx/>
              <a:buBlip>
                <a:blip r:embed="rId3"/>
              </a:buBlip>
              <a:defRPr sz="2400" baseline="0"/>
            </a:lvl1pPr>
          </a:lstStyle>
          <a:p>
            <a:pPr lvl="0"/>
            <a:r>
              <a:rPr lang="en-AU" dirty="0" smtClean="0"/>
              <a:t>Pros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AU" dirty="0" smtClean="0"/>
              <a:t>Join the Conversation #VS2015 </a:t>
            </a:r>
            <a:r>
              <a:rPr lang="en-AU" dirty="0" smtClean="0"/>
              <a:t>@</a:t>
            </a:r>
            <a:r>
              <a:rPr lang="en-AU" dirty="0" err="1" smtClean="0"/>
              <a:t>DuncHunter</a:t>
            </a:r>
            <a:r>
              <a:rPr lang="en-AU" dirty="0" smtClean="0"/>
              <a:t> @</a:t>
            </a:r>
            <a:r>
              <a:rPr lang="en-AU" dirty="0" err="1" smtClean="0"/>
              <a:t>AdamStephensen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65590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752902" y="1689099"/>
            <a:ext cx="3352799" cy="4557711"/>
          </a:xfrm>
        </p:spPr>
        <p:txBody>
          <a:bodyPr lIns="180000" rIns="180000"/>
          <a:lstStyle>
            <a:lvl1pPr marL="288000" indent="-288000">
              <a:spcBef>
                <a:spcPts val="0"/>
              </a:spcBef>
              <a:buFont typeface="Arial" panose="020B0604020202020204" pitchFamily="34" charset="0"/>
              <a:buChar char="•"/>
              <a:defRPr sz="2400" baseline="0"/>
            </a:lvl1pPr>
          </a:lstStyle>
          <a:p>
            <a:pPr lvl="0"/>
            <a:r>
              <a:rPr lang="en-AU" dirty="0" smtClean="0"/>
              <a:t>Cake</a:t>
            </a:r>
          </a:p>
          <a:p>
            <a:pPr lvl="0"/>
            <a:endParaRPr lang="en-US" dirty="0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4419601" y="1689100"/>
            <a:ext cx="3352799" cy="4557711"/>
          </a:xfrm>
        </p:spPr>
        <p:txBody>
          <a:bodyPr lIns="180000" rIns="180000"/>
          <a:lstStyle>
            <a:lvl1pPr marL="288000" indent="-288000">
              <a:spcBef>
                <a:spcPts val="0"/>
              </a:spcBef>
              <a:buFont typeface="Arial" panose="020B0604020202020204" pitchFamily="34" charset="0"/>
              <a:buChar char="•"/>
              <a:defRPr sz="2400" baseline="0"/>
            </a:lvl1pPr>
          </a:lstStyle>
          <a:p>
            <a:pPr lvl="0"/>
            <a:r>
              <a:rPr lang="en-AU" dirty="0" smtClean="0"/>
              <a:t>Pie</a:t>
            </a:r>
          </a:p>
          <a:p>
            <a:pPr lvl="0"/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8086299" y="1689100"/>
            <a:ext cx="3352799" cy="4557711"/>
          </a:xfrm>
        </p:spPr>
        <p:txBody>
          <a:bodyPr lIns="180000" rIns="180000"/>
          <a:lstStyle>
            <a:lvl1pPr marL="288000" indent="-288000">
              <a:spcBef>
                <a:spcPts val="0"/>
              </a:spcBef>
              <a:buFont typeface="Arial" panose="020B0604020202020204" pitchFamily="34" charset="0"/>
              <a:buChar char="•"/>
              <a:defRPr sz="2400" baseline="0"/>
            </a:lvl1pPr>
          </a:lstStyle>
          <a:p>
            <a:pPr lvl="0"/>
            <a:r>
              <a:rPr lang="en-AU" dirty="0" smtClean="0"/>
              <a:t>New Contestant Appears</a:t>
            </a:r>
          </a:p>
          <a:p>
            <a:pPr lvl="0"/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AU" dirty="0" smtClean="0"/>
              <a:t>Join the Conversation #VS2015 </a:t>
            </a:r>
            <a:r>
              <a:rPr lang="en-AU" dirty="0" smtClean="0"/>
              <a:t>@</a:t>
            </a:r>
            <a:r>
              <a:rPr lang="en-AU" dirty="0" err="1" smtClean="0"/>
              <a:t>DuncHunter</a:t>
            </a:r>
            <a:r>
              <a:rPr lang="en-AU" dirty="0" smtClean="0"/>
              <a:t> @</a:t>
            </a:r>
            <a:r>
              <a:rPr lang="en-AU" dirty="0" err="1" smtClean="0"/>
              <a:t>AdamStephensen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8555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Quote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0" y="54430"/>
            <a:ext cx="12192000" cy="6803570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51412" y="2555831"/>
            <a:ext cx="4482262" cy="4742311"/>
          </a:xfrm>
          <a:prstGeom prst="rect">
            <a:avLst/>
          </a:prstGeom>
          <a:effectLst/>
        </p:spPr>
      </p:pic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4243555"/>
            <a:ext cx="10515600" cy="680137"/>
          </a:xfrm>
        </p:spPr>
        <p:txBody>
          <a:bodyPr lIns="180000" tIns="90000" rIns="180000" bIns="90000" anchor="ctr">
            <a:normAutofit/>
          </a:bodyPr>
          <a:lstStyle>
            <a:lvl4pPr marL="1371600" indent="0" algn="r">
              <a:lnSpc>
                <a:spcPct val="100000"/>
              </a:lnSpc>
              <a:buNone/>
              <a:defRPr sz="1800" i="0" baseline="0"/>
            </a:lvl4pPr>
          </a:lstStyle>
          <a:p>
            <a:pPr lvl="3"/>
            <a:r>
              <a:rPr lang="en-AU" dirty="0" smtClean="0"/>
              <a:t>Speaker, Company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1987063"/>
            <a:ext cx="10515600" cy="2178458"/>
          </a:xfrm>
          <a:solidFill>
            <a:schemeClr val="tx1">
              <a:alpha val="75000"/>
            </a:schemeClr>
          </a:soli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en-AU" dirty="0" smtClean="0"/>
              <a:t>“I don’t know how it’s possible, but Rebecca is just so cool. If only I could be that cool.”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1757615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Half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2902" y="368968"/>
            <a:ext cx="4268277" cy="2671011"/>
          </a:xfrm>
        </p:spPr>
        <p:txBody>
          <a:bodyPr lIns="180000" tIns="46800" rIns="180000" bIns="46800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752475" y="3162300"/>
            <a:ext cx="4268788" cy="3057525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600"/>
            </a:lvl1pPr>
            <a:lvl2pPr>
              <a:lnSpc>
                <a:spcPct val="150000"/>
              </a:lnSpc>
              <a:defRPr sz="1600"/>
            </a:lvl2pPr>
            <a:lvl3pPr>
              <a:lnSpc>
                <a:spcPct val="150000"/>
              </a:lnSpc>
              <a:defRPr sz="1600"/>
            </a:lvl3pPr>
            <a:lvl4pPr>
              <a:lnSpc>
                <a:spcPct val="150000"/>
              </a:lnSpc>
              <a:defRPr sz="1600"/>
            </a:lvl4pPr>
            <a:lvl5pPr>
              <a:lnSpc>
                <a:spcPct val="150000"/>
              </a:lnSpc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5"/>
          </p:nvPr>
        </p:nvSpPr>
        <p:spPr>
          <a:xfrm>
            <a:off x="752475" y="6356350"/>
            <a:ext cx="4268704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AU" dirty="0" smtClean="0"/>
              <a:t>Join the Conversation #VS2015 </a:t>
            </a:r>
            <a:r>
              <a:rPr lang="en-AU" dirty="0" smtClean="0"/>
              <a:t>@</a:t>
            </a:r>
            <a:r>
              <a:rPr lang="en-AU" dirty="0" err="1" smtClean="0"/>
              <a:t>DuncHunter</a:t>
            </a:r>
            <a:r>
              <a:rPr lang="en-AU" dirty="0" smtClean="0"/>
              <a:t> @</a:t>
            </a:r>
            <a:r>
              <a:rPr lang="en-AU" dirty="0" err="1" smtClean="0"/>
              <a:t>AdamStephensen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47566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AU" dirty="0" smtClean="0"/>
              <a:t>Join the Conversation #VS2015 </a:t>
            </a:r>
            <a:r>
              <a:rPr lang="en-AU" dirty="0" smtClean="0"/>
              <a:t>@</a:t>
            </a:r>
            <a:r>
              <a:rPr lang="en-AU" dirty="0" err="1" smtClean="0"/>
              <a:t>DuncHunter</a:t>
            </a:r>
            <a:r>
              <a:rPr lang="en-AU" dirty="0" smtClean="0"/>
              <a:t> @</a:t>
            </a:r>
            <a:r>
              <a:rPr lang="en-AU" dirty="0" err="1" smtClean="0"/>
              <a:t>AdamStephensen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752902" y="368300"/>
            <a:ext cx="10686196" cy="58610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8249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 dirty="0" smtClean="0"/>
              <a:t>Join the Conversation #VS2015 </a:t>
            </a:r>
            <a:r>
              <a:rPr lang="en-AU" dirty="0" smtClean="0"/>
              <a:t>@</a:t>
            </a:r>
            <a:r>
              <a:rPr lang="en-AU" dirty="0" err="1" smtClean="0"/>
              <a:t>DuncHunter</a:t>
            </a:r>
            <a:r>
              <a:rPr lang="en-AU" dirty="0" smtClean="0"/>
              <a:t> @</a:t>
            </a:r>
            <a:r>
              <a:rPr lang="en-AU" dirty="0" err="1" smtClean="0"/>
              <a:t>AdamStephensen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4779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 noChangeAspect="1"/>
          </p:cNvSpPr>
          <p:nvPr>
            <p:ph type="pic" sz="quarter" idx="10"/>
          </p:nvPr>
        </p:nvSpPr>
        <p:spPr>
          <a:xfrm>
            <a:off x="0" y="67234"/>
            <a:ext cx="12192000" cy="6790765"/>
          </a:xfrm>
          <a:noFill/>
        </p:spPr>
        <p:txBody>
          <a:bodyPr>
            <a:normAutofit/>
          </a:bodyPr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68035" y="5355457"/>
            <a:ext cx="6923965" cy="552973"/>
          </a:xfrm>
          <a:solidFill>
            <a:schemeClr val="tx1">
              <a:alpha val="75000"/>
            </a:schemeClr>
          </a:solidFill>
        </p:spPr>
        <p:txBody>
          <a:bodyPr lIns="180000" tIns="90000" rIns="180000" bIns="90000"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>
                    <a:lumMod val="9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AU" dirty="0"/>
          </a:p>
        </p:txBody>
      </p:sp>
      <p:sp>
        <p:nvSpPr>
          <p:cNvPr id="11" name="Title 10"/>
          <p:cNvSpPr>
            <a:spLocks noGrp="1"/>
          </p:cNvSpPr>
          <p:nvPr>
            <p:ph type="title" hasCustomPrompt="1"/>
          </p:nvPr>
        </p:nvSpPr>
        <p:spPr>
          <a:xfrm>
            <a:off x="5268035" y="1343025"/>
            <a:ext cx="6923965" cy="3848100"/>
          </a:xfrm>
          <a:solidFill>
            <a:schemeClr val="tx1">
              <a:alpha val="75000"/>
            </a:schemeClr>
          </a:solidFill>
        </p:spPr>
        <p:txBody>
          <a:bodyPr lIns="180000" anchor="ctr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Presentation</a:t>
            </a:r>
            <a:r>
              <a:rPr lang="en-US" baseline="0" dirty="0" smtClean="0"/>
              <a:t/>
            </a:r>
            <a:br>
              <a:rPr lang="en-US" baseline="0" dirty="0" smtClean="0"/>
            </a:br>
            <a:r>
              <a:rPr lang="en-AU" baseline="0" dirty="0" smtClean="0"/>
              <a:t>Title with Optional Background Image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51412" y="2555831"/>
            <a:ext cx="4482262" cy="4742311"/>
          </a:xfrm>
          <a:prstGeom prst="rect">
            <a:avLst/>
          </a:prstGeom>
          <a:effectLst/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 smtClean="0"/>
              <a:t>Join the Conversation #VS2015 </a:t>
            </a:r>
            <a:r>
              <a:rPr lang="en-AU" dirty="0" smtClean="0"/>
              <a:t>@</a:t>
            </a:r>
            <a:r>
              <a:rPr lang="en-AU" dirty="0" err="1" smtClean="0"/>
              <a:t>DuncHunter</a:t>
            </a:r>
            <a:r>
              <a:rPr lang="en-AU" dirty="0" smtClean="0"/>
              <a:t> @</a:t>
            </a:r>
            <a:r>
              <a:rPr lang="en-AU" dirty="0" err="1" smtClean="0"/>
              <a:t>AdamStephensen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11377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lack_lines_v03">
            <a:hlinkClick r:id="" action="ppaction://media"/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>
                  <p14:fade in="1000" out="50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63500"/>
            <a:ext cx="12192000" cy="6858000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68035" y="5355458"/>
            <a:ext cx="6923965" cy="552972"/>
          </a:xfrm>
          <a:solidFill>
            <a:schemeClr val="tx1">
              <a:alpha val="75000"/>
            </a:schemeClr>
          </a:solidFill>
        </p:spPr>
        <p:txBody>
          <a:bodyPr lIns="180000" tIns="90000" rIns="180000" bIns="90000"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>
                    <a:lumMod val="9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AU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268035" y="1343025"/>
            <a:ext cx="6923965" cy="3848100"/>
          </a:xfrm>
          <a:solidFill>
            <a:schemeClr val="tx1">
              <a:alpha val="75000"/>
            </a:schemeClr>
          </a:solidFill>
        </p:spPr>
        <p:txBody>
          <a:bodyPr lIns="180000" anchor="ctr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Presentation</a:t>
            </a:r>
            <a:r>
              <a:rPr lang="en-US" baseline="0" dirty="0" smtClean="0"/>
              <a:t/>
            </a:r>
            <a:br>
              <a:rPr lang="en-US" baseline="0" dirty="0" smtClean="0"/>
            </a:br>
            <a:r>
              <a:rPr lang="en-AU" baseline="0" dirty="0" smtClean="0"/>
              <a:t>Title with Video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51412" y="2555831"/>
            <a:ext cx="4482262" cy="4742311"/>
          </a:xfrm>
          <a:prstGeom prst="rect">
            <a:avLst/>
          </a:prstGeom>
          <a:effectLst/>
        </p:spPr>
      </p:pic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 dirty="0" smtClean="0"/>
              <a:t>Join the Conversation #VS2015 </a:t>
            </a:r>
            <a:r>
              <a:rPr lang="en-AU" dirty="0" smtClean="0"/>
              <a:t>@</a:t>
            </a:r>
            <a:r>
              <a:rPr lang="en-AU" dirty="0" err="1" smtClean="0"/>
              <a:t>DuncHunter</a:t>
            </a:r>
            <a:r>
              <a:rPr lang="en-AU" dirty="0" smtClean="0"/>
              <a:t> @</a:t>
            </a:r>
            <a:r>
              <a:rPr lang="en-AU" dirty="0" err="1" smtClean="0"/>
              <a:t>AdamStephensen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6800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32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er N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268036" y="1690688"/>
            <a:ext cx="6171061" cy="610035"/>
          </a:xfrm>
          <a:noFill/>
        </p:spPr>
        <p:txBody>
          <a:bodyPr lIns="180000" tIns="90000" rIns="180000" bIns="9000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800" baseline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Credentials, qualifications, </a:t>
            </a:r>
            <a:r>
              <a:rPr lang="en-US" dirty="0" err="1" smtClean="0"/>
              <a:t>etc</a:t>
            </a:r>
            <a:endParaRPr lang="en-AU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51412" y="2555831"/>
            <a:ext cx="4482262" cy="4742311"/>
          </a:xfrm>
          <a:prstGeom prst="rect">
            <a:avLst/>
          </a:prstGeom>
        </p:spPr>
      </p:pic>
      <p:sp>
        <p:nvSpPr>
          <p:cNvPr id="10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0" y="54592"/>
            <a:ext cx="5095876" cy="6803408"/>
          </a:xfrm>
          <a:solidFill>
            <a:schemeClr val="tx1">
              <a:lumMod val="65000"/>
              <a:lumOff val="3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268037" y="368968"/>
            <a:ext cx="6171060" cy="132172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5267325" y="2300724"/>
            <a:ext cx="6171773" cy="394767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6"/>
          </p:nvPr>
        </p:nvSpPr>
        <p:spPr>
          <a:xfrm>
            <a:off x="5267324" y="6356350"/>
            <a:ext cx="6171773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AU" dirty="0" smtClean="0"/>
              <a:t>Join the Conversation #VS2015 </a:t>
            </a:r>
            <a:r>
              <a:rPr lang="en-AU" dirty="0" smtClean="0"/>
              <a:t>@</a:t>
            </a:r>
            <a:r>
              <a:rPr lang="en-AU" dirty="0" err="1" smtClean="0"/>
              <a:t>DuncHunter</a:t>
            </a:r>
            <a:r>
              <a:rPr lang="en-AU" dirty="0" smtClean="0"/>
              <a:t> @</a:t>
            </a:r>
            <a:r>
              <a:rPr lang="en-AU" dirty="0" err="1" smtClean="0"/>
              <a:t>AdamStephensen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79608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0" y="54592"/>
            <a:ext cx="5095876" cy="6803408"/>
          </a:xfrm>
          <a:solidFill>
            <a:schemeClr val="tx1">
              <a:lumMod val="65000"/>
              <a:lumOff val="3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268036" y="368968"/>
            <a:ext cx="6171061" cy="132172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5267325" y="1828800"/>
            <a:ext cx="6171773" cy="4419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5"/>
          </p:nvPr>
        </p:nvSpPr>
        <p:spPr>
          <a:xfrm>
            <a:off x="5267324" y="6356350"/>
            <a:ext cx="6171773" cy="365125"/>
          </a:xfrm>
        </p:spPr>
        <p:txBody>
          <a:bodyPr/>
          <a:lstStyle/>
          <a:p>
            <a:r>
              <a:rPr lang="en-AU" dirty="0" smtClean="0"/>
              <a:t>Join the Conversation #VS2015 </a:t>
            </a:r>
            <a:r>
              <a:rPr lang="en-AU" dirty="0" smtClean="0"/>
              <a:t>@</a:t>
            </a:r>
            <a:r>
              <a:rPr lang="en-AU" dirty="0" err="1" smtClean="0"/>
              <a:t>DuncHunter</a:t>
            </a:r>
            <a:r>
              <a:rPr lang="en-AU" dirty="0" smtClean="0"/>
              <a:t> @</a:t>
            </a:r>
            <a:r>
              <a:rPr lang="en-AU" dirty="0" err="1" smtClean="0"/>
              <a:t>AdamStephensen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7153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0" y="54592"/>
            <a:ext cx="12192000" cy="6803408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51412" y="2555831"/>
            <a:ext cx="4482262" cy="4742311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268296" y="1080174"/>
            <a:ext cx="6923690" cy="703713"/>
          </a:xfrm>
          <a:solidFill>
            <a:schemeClr val="tx1">
              <a:alpha val="75000"/>
            </a:schemeClr>
          </a:solidFill>
        </p:spPr>
        <p:txBody>
          <a:bodyPr wrap="square" lIns="180000" rIns="180000"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>
                    <a:lumMod val="9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Item #1</a:t>
            </a:r>
            <a:endParaRPr lang="en-AU" dirty="0"/>
          </a:p>
        </p:txBody>
      </p:sp>
      <p:sp>
        <p:nvSpPr>
          <p:cNvPr id="30" name="Text Placeholder 29"/>
          <p:cNvSpPr>
            <a:spLocks noGrp="1"/>
          </p:cNvSpPr>
          <p:nvPr>
            <p:ph type="body" sz="quarter" idx="15" hasCustomPrompt="1"/>
          </p:nvPr>
        </p:nvSpPr>
        <p:spPr>
          <a:xfrm>
            <a:off x="5268296" y="3576416"/>
            <a:ext cx="6923689" cy="703713"/>
          </a:xfrm>
          <a:solidFill>
            <a:schemeClr val="tx1">
              <a:alpha val="75000"/>
            </a:schemeClr>
          </a:solidFill>
        </p:spPr>
        <p:txBody>
          <a:bodyPr wrap="square" lIns="180000" rIns="180000" anchor="ctr">
            <a:norm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AU" dirty="0" smtClean="0"/>
              <a:t>Item #4</a:t>
            </a:r>
            <a:endParaRPr lang="en-US" dirty="0"/>
          </a:p>
        </p:txBody>
      </p:sp>
      <p:sp>
        <p:nvSpPr>
          <p:cNvPr id="34" name="Text Placeholder 33"/>
          <p:cNvSpPr>
            <a:spLocks noGrp="1"/>
          </p:cNvSpPr>
          <p:nvPr>
            <p:ph type="body" sz="quarter" idx="17" hasCustomPrompt="1"/>
          </p:nvPr>
        </p:nvSpPr>
        <p:spPr>
          <a:xfrm>
            <a:off x="5268036" y="2744336"/>
            <a:ext cx="6923964" cy="703712"/>
          </a:xfrm>
          <a:solidFill>
            <a:schemeClr val="tx1">
              <a:alpha val="75000"/>
            </a:schemeClr>
          </a:solidFill>
        </p:spPr>
        <p:txBody>
          <a:bodyPr wrap="square" lIns="180000" rIns="180000" anchor="ctr">
            <a:norm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Item #3</a:t>
            </a:r>
            <a:endParaRPr lang="en-US" dirty="0"/>
          </a:p>
        </p:txBody>
      </p:sp>
      <p:sp>
        <p:nvSpPr>
          <p:cNvPr id="36" name="Text Placeholder 35"/>
          <p:cNvSpPr>
            <a:spLocks noGrp="1"/>
          </p:cNvSpPr>
          <p:nvPr>
            <p:ph type="body" sz="quarter" idx="18" hasCustomPrompt="1"/>
          </p:nvPr>
        </p:nvSpPr>
        <p:spPr>
          <a:xfrm>
            <a:off x="5268036" y="4408497"/>
            <a:ext cx="6923964" cy="703712"/>
          </a:xfrm>
          <a:solidFill>
            <a:schemeClr val="tx1">
              <a:alpha val="75000"/>
            </a:schemeClr>
          </a:solidFill>
        </p:spPr>
        <p:txBody>
          <a:bodyPr wrap="square" lIns="180000" rIns="180000" anchor="ctr">
            <a:norm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AU" dirty="0" smtClean="0"/>
              <a:t>Item #5</a:t>
            </a:r>
            <a:endParaRPr lang="en-US" dirty="0"/>
          </a:p>
        </p:txBody>
      </p:sp>
      <p:sp>
        <p:nvSpPr>
          <p:cNvPr id="38" name="Text Placeholder 37"/>
          <p:cNvSpPr>
            <a:spLocks noGrp="1"/>
          </p:cNvSpPr>
          <p:nvPr>
            <p:ph type="body" sz="quarter" idx="19" hasCustomPrompt="1"/>
          </p:nvPr>
        </p:nvSpPr>
        <p:spPr>
          <a:xfrm>
            <a:off x="5268034" y="5240577"/>
            <a:ext cx="6923965" cy="703712"/>
          </a:xfrm>
          <a:solidFill>
            <a:schemeClr val="tx1">
              <a:alpha val="75000"/>
            </a:schemeClr>
          </a:solidFill>
        </p:spPr>
        <p:txBody>
          <a:bodyPr wrap="square" lIns="180000" rIns="180000" anchor="ctr">
            <a:norm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Item #6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20" hasCustomPrompt="1"/>
          </p:nvPr>
        </p:nvSpPr>
        <p:spPr>
          <a:xfrm>
            <a:off x="5268035" y="1912255"/>
            <a:ext cx="6923964" cy="703712"/>
          </a:xfrm>
          <a:solidFill>
            <a:schemeClr val="tx1">
              <a:alpha val="75000"/>
            </a:schemeClr>
          </a:solidFill>
        </p:spPr>
        <p:txBody>
          <a:bodyPr lIns="180000" rIns="180000" anchor="ctr" anchorCtr="0">
            <a:normAutofit/>
          </a:bodyPr>
          <a:lstStyle>
            <a:lvl1pPr marL="0" indent="0">
              <a:buNone/>
              <a:defRPr sz="1800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AU" dirty="0" smtClean="0"/>
              <a:t>Item #2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52902" y="682790"/>
            <a:ext cx="4342975" cy="5689600"/>
          </a:xfrm>
        </p:spPr>
        <p:txBody>
          <a:bodyPr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58490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0">
            <a:alphaModFix amt="75000"/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52903" y="367380"/>
            <a:ext cx="10686196" cy="1321720"/>
          </a:xfrm>
          <a:prstGeom prst="rect">
            <a:avLst/>
          </a:prstGeom>
          <a:noFill/>
          <a:effectLst/>
        </p:spPr>
        <p:txBody>
          <a:bodyPr vert="horz" lIns="180000" tIns="46800" rIns="180000" bIns="4680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2902" y="1825625"/>
            <a:ext cx="10686196" cy="4394200"/>
          </a:xfrm>
          <a:prstGeom prst="rect">
            <a:avLst/>
          </a:prstGeom>
        </p:spPr>
        <p:txBody>
          <a:bodyPr vert="horz" lIns="180000" tIns="46800" rIns="180000" bIns="4680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 dirty="0"/>
          </a:p>
        </p:txBody>
      </p:sp>
      <p:sp>
        <p:nvSpPr>
          <p:cNvPr id="20" name="Rectangle 19"/>
          <p:cNvSpPr/>
          <p:nvPr userDrawn="1"/>
        </p:nvSpPr>
        <p:spPr>
          <a:xfrm>
            <a:off x="0" y="0"/>
            <a:ext cx="12192000" cy="54590"/>
          </a:xfrm>
          <a:prstGeom prst="rect">
            <a:avLst/>
          </a:prstGeom>
          <a:solidFill>
            <a:srgbClr val="CC4141"/>
          </a:solidFill>
          <a:ln>
            <a:noFill/>
          </a:ln>
          <a:effectLst>
            <a:outerShdw blurRad="12700" dist="12700" dir="5400000" algn="t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752902" y="6356350"/>
            <a:ext cx="106861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AU" dirty="0" smtClean="0"/>
              <a:t>Join the Conversation #VS2015 </a:t>
            </a:r>
            <a:r>
              <a:rPr lang="en-AU" dirty="0" smtClean="0"/>
              <a:t>@</a:t>
            </a:r>
            <a:r>
              <a:rPr lang="en-AU" dirty="0" err="1" smtClean="0"/>
              <a:t>DuncHunter</a:t>
            </a:r>
            <a:r>
              <a:rPr lang="en-AU" dirty="0" smtClean="0"/>
              <a:t> @</a:t>
            </a:r>
            <a:r>
              <a:rPr lang="en-AU" dirty="0" err="1" smtClean="0"/>
              <a:t>AdamStephensen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61391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721" r:id="rId2"/>
    <p:sldLayoutId id="2147483678" r:id="rId3"/>
    <p:sldLayoutId id="2147483679" r:id="rId4"/>
    <p:sldLayoutId id="2147483664" r:id="rId5"/>
    <p:sldLayoutId id="2147483680" r:id="rId6"/>
    <p:sldLayoutId id="2147483672" r:id="rId7"/>
    <p:sldLayoutId id="2147483682" r:id="rId8"/>
    <p:sldLayoutId id="2147483673" r:id="rId9"/>
    <p:sldLayoutId id="2147483667" r:id="rId10"/>
    <p:sldLayoutId id="2147483669" r:id="rId11"/>
    <p:sldLayoutId id="2147483674" r:id="rId12"/>
    <p:sldLayoutId id="2147483676" r:id="rId13"/>
    <p:sldLayoutId id="2147483675" r:id="rId14"/>
    <p:sldLayoutId id="2147483699" r:id="rId15"/>
    <p:sldLayoutId id="2147483701" r:id="rId16"/>
    <p:sldLayoutId id="2147483700" r:id="rId17"/>
    <p:sldLayoutId id="2147483724" r:id="rId18"/>
  </p:sldLayoutIdLst>
  <p:timing>
    <p:tnLst>
      <p:par>
        <p:cTn id="1" dur="indefinite" restart="never" nodeType="tmRoot"/>
      </p:par>
    </p:tnLst>
  </p:timing>
  <p:hf sldNum="0"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8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None/>
        <a:defRPr sz="32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1pPr>
      <a:lvl2pPr marL="457200" indent="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2pPr>
      <a:lvl3pPr marL="914400" indent="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3pPr>
      <a:lvl4pPr marL="1371600" indent="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4pPr>
      <a:lvl5pPr marL="1828800" indent="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hyperlink" Target="mailto:info@ssw.com.au" TargetMode="Externa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spnet/home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2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0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3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://hostname/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8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hyperlink" Target="http://rules.ssw.com.au/SoftwareDevelopment/RulesToBetterWebAPI/Pages/Default.aspx" TargetMode="Externa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5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ohnpapa/angularjs-styleguide" TargetMode="External"/><Relationship Id="rId7" Type="http://schemas.openxmlformats.org/officeDocument/2006/relationships/image" Target="../media/image51.png"/><Relationship Id="rId2" Type="http://schemas.openxmlformats.org/officeDocument/2006/relationships/hyperlink" Target="http://www.adamcogan.com/2014/11/13/why-ssw-is-moving-to-angularjs/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tv.ssw.com/5818/angularjs-with-dan-wahlin" TargetMode="External"/><Relationship Id="rId5" Type="http://schemas.openxmlformats.org/officeDocument/2006/relationships/hyperlink" Target="http://tv.ssw.com/5682/how-to-make-web-applications-with-angularjs-and-asp-net-mvc-dev-superpowers-episode-7" TargetMode="External"/><Relationship Id="rId4" Type="http://schemas.openxmlformats.org/officeDocument/2006/relationships/hyperlink" Target="http://www.ssw.com.au/ssw/Events/Webinars/DevSuperpowers-AngularJS-with-TypeScript.aspx" TargetMode="Externa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hyperlink" Target="https://sswlinkauditor.com/" TargetMode="External"/><Relationship Id="rId2" Type="http://schemas.openxmlformats.org/officeDocument/2006/relationships/hyperlink" Target="https://sugarlearning.com/Public/healthcheck" TargetMode="Externa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hyperlink" Target="http://kangax.github.io/compat-table/es6/" TargetMode="External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9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AU" dirty="0" smtClean="0"/>
              <a:t>Join the Conversation #VS2015 </a:t>
            </a:r>
            <a:r>
              <a:rPr lang="en-AU" dirty="0" smtClean="0"/>
              <a:t>@</a:t>
            </a:r>
            <a:r>
              <a:rPr lang="en-AU" dirty="0" err="1" smtClean="0"/>
              <a:t>DuncHunter</a:t>
            </a:r>
            <a:r>
              <a:rPr lang="en-AU" dirty="0" smtClean="0"/>
              <a:t> @</a:t>
            </a:r>
            <a:r>
              <a:rPr lang="en-AU" dirty="0" err="1" smtClean="0"/>
              <a:t>AdamStephensen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 smtClean="0"/>
              <a:t>Check sound!</a:t>
            </a:r>
          </a:p>
          <a:p>
            <a:r>
              <a:rPr lang="en-GB" dirty="0" smtClean="0"/>
              <a:t>Q: = Everyone Stand Up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73758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752903" y="367380"/>
            <a:ext cx="10686196" cy="3024750"/>
          </a:xfrm>
        </p:spPr>
        <p:txBody>
          <a:bodyPr anchor="ctr">
            <a:normAutofit/>
          </a:bodyPr>
          <a:lstStyle/>
          <a:p>
            <a:pPr algn="ctr"/>
            <a:r>
              <a:rPr lang="en-AU" dirty="0" smtClean="0"/>
              <a:t>Who is using latest MVC </a:t>
            </a:r>
            <a:r>
              <a:rPr lang="en-AU" dirty="0" err="1" smtClean="0"/>
              <a:t>vNext</a:t>
            </a:r>
            <a:r>
              <a:rPr lang="en-AU" dirty="0" smtClean="0"/>
              <a:t>?</a:t>
            </a:r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AU" dirty="0" smtClean="0"/>
              <a:t>Join the Conversation #VS2015 </a:t>
            </a:r>
            <a:r>
              <a:rPr lang="en-AU" dirty="0" smtClean="0"/>
              <a:t>@</a:t>
            </a:r>
            <a:r>
              <a:rPr lang="en-AU" dirty="0" err="1" smtClean="0"/>
              <a:t>DuncHunter</a:t>
            </a:r>
            <a:r>
              <a:rPr lang="en-AU" dirty="0" smtClean="0"/>
              <a:t> @</a:t>
            </a:r>
            <a:r>
              <a:rPr lang="en-AU" dirty="0" err="1" smtClean="0"/>
              <a:t>AdamStephensen</a:t>
            </a:r>
            <a:endParaRPr lang="en-US" dirty="0"/>
          </a:p>
        </p:txBody>
      </p:sp>
      <p:sp>
        <p:nvSpPr>
          <p:cNvPr id="6" name="Title 4"/>
          <p:cNvSpPr txBox="1">
            <a:spLocks/>
          </p:cNvSpPr>
          <p:nvPr/>
        </p:nvSpPr>
        <p:spPr>
          <a:xfrm>
            <a:off x="752902" y="2466567"/>
            <a:ext cx="10686196" cy="3024750"/>
          </a:xfrm>
          <a:prstGeom prst="rect">
            <a:avLst/>
          </a:prstGeom>
          <a:noFill/>
          <a:effectLst/>
        </p:spPr>
        <p:txBody>
          <a:bodyPr vert="horz" lIns="180000" tIns="46800" rIns="180000" bIns="4680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algn="ctr"/>
            <a:r>
              <a:rPr lang="en-AU" dirty="0" smtClean="0"/>
              <a:t>What version is it?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17905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1657978" y="1748094"/>
            <a:ext cx="9860732" cy="4608256"/>
          </a:xfrm>
          <a:prstGeom prst="rect">
            <a:avLst/>
          </a:prstGeom>
        </p:spPr>
        <p:txBody>
          <a:bodyPr/>
          <a:lstStyle/>
          <a:p>
            <a:r>
              <a:rPr lang="en-AU" dirty="0" smtClean="0"/>
              <a:t>@</a:t>
            </a:r>
            <a:r>
              <a:rPr lang="en-AU" dirty="0" err="1" smtClean="0"/>
              <a:t>DuncHunter</a:t>
            </a:r>
            <a:r>
              <a:rPr lang="en-AU" dirty="0" smtClean="0"/>
              <a:t> @</a:t>
            </a:r>
            <a:r>
              <a:rPr lang="en-AU" dirty="0" err="1" smtClean="0"/>
              <a:t>AdamStephensen</a:t>
            </a:r>
            <a:r>
              <a:rPr lang="en-AU" dirty="0" smtClean="0"/>
              <a:t> </a:t>
            </a:r>
            <a:r>
              <a:rPr lang="en-AU" dirty="0" smtClean="0"/>
              <a:t>#</a:t>
            </a:r>
            <a:r>
              <a:rPr lang="en-AU" dirty="0" err="1" smtClean="0"/>
              <a:t>NetUG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Tweet your favourite feature</a:t>
            </a:r>
            <a:endParaRPr lang="en-AU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513" y="1748094"/>
            <a:ext cx="933750" cy="93375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AU" dirty="0" smtClean="0"/>
              <a:t>Join the Conversation #VS2015 </a:t>
            </a:r>
            <a:r>
              <a:rPr lang="en-AU" dirty="0" smtClean="0"/>
              <a:t>@</a:t>
            </a:r>
            <a:r>
              <a:rPr lang="en-AU" dirty="0" err="1" smtClean="0"/>
              <a:t>DuncHunter</a:t>
            </a:r>
            <a:r>
              <a:rPr lang="en-AU" dirty="0" smtClean="0"/>
              <a:t> @</a:t>
            </a:r>
            <a:r>
              <a:rPr lang="en-AU" dirty="0" err="1" smtClean="0"/>
              <a:t>AdamStephensen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8698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832513" y="1610436"/>
            <a:ext cx="10686197" cy="4766619"/>
          </a:xfrm>
          <a:prstGeom prst="rect">
            <a:avLst/>
          </a:prstGeom>
        </p:spPr>
        <p:txBody>
          <a:bodyPr/>
          <a:lstStyle/>
          <a:p>
            <a:r>
              <a:rPr lang="en-AU" dirty="0" smtClean="0"/>
              <a:t>Tweet your favourite video @SSWTV 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Check out tv.ssw.com</a:t>
            </a:r>
            <a:endParaRPr lang="en-AU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AU" dirty="0" smtClean="0"/>
              <a:t>Join the Conversation #VS2015 </a:t>
            </a:r>
            <a:r>
              <a:rPr lang="en-AU" dirty="0" smtClean="0"/>
              <a:t>@</a:t>
            </a:r>
            <a:r>
              <a:rPr lang="en-AU" dirty="0" err="1" smtClean="0"/>
              <a:t>DuncHunter</a:t>
            </a:r>
            <a:r>
              <a:rPr lang="en-AU" dirty="0" smtClean="0"/>
              <a:t> @</a:t>
            </a:r>
            <a:r>
              <a:rPr lang="en-AU" dirty="0" err="1" smtClean="0"/>
              <a:t>AdamStephensen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4598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pPr>
              <a:lnSpc>
                <a:spcPct val="150000"/>
              </a:lnSpc>
            </a:pPr>
            <a:r>
              <a:rPr lang="en-AU" sz="4000" dirty="0"/>
              <a:t>Thank you!</a:t>
            </a:r>
            <a:r>
              <a:rPr lang="en-AU" dirty="0"/>
              <a:t/>
            </a:r>
            <a:br>
              <a:rPr lang="en-AU" dirty="0"/>
            </a:br>
            <a:r>
              <a:rPr lang="en-AU" dirty="0"/>
              <a:t/>
            </a:r>
            <a:br>
              <a:rPr lang="en-AU" dirty="0"/>
            </a:br>
            <a:r>
              <a:rPr lang="en-AU" dirty="0"/>
              <a:t/>
            </a:r>
            <a:br>
              <a:rPr lang="en-AU" dirty="0"/>
            </a:br>
            <a:r>
              <a:rPr lang="en-AU" sz="2000" dirty="0">
                <a:hlinkClick r:id="rId2"/>
              </a:rPr>
              <a:t>info@ssw.com.au</a:t>
            </a:r>
            <a:r>
              <a:rPr lang="en-AU" sz="2000" dirty="0"/>
              <a:t/>
            </a:r>
            <a:br>
              <a:rPr lang="en-AU" sz="2000" dirty="0"/>
            </a:br>
            <a:r>
              <a:rPr lang="en-AU" sz="2000" dirty="0"/>
              <a:t>www.ssw.com.au</a:t>
            </a:r>
            <a:r>
              <a:rPr lang="en-AU" sz="1800" dirty="0"/>
              <a:t/>
            </a:r>
            <a:br>
              <a:rPr lang="en-AU" sz="1800" dirty="0"/>
            </a:br>
            <a:r>
              <a:rPr lang="en-AU" sz="1600" dirty="0"/>
              <a:t>Sydney | Melbourne | Brisbane | </a:t>
            </a:r>
            <a:r>
              <a:rPr lang="en-AU" sz="1600" dirty="0" smtClean="0"/>
              <a:t>Adelaide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69494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752903" y="367379"/>
            <a:ext cx="10686196" cy="5443485"/>
          </a:xfrm>
        </p:spPr>
        <p:txBody>
          <a:bodyPr anchor="ctr">
            <a:normAutofit/>
          </a:bodyPr>
          <a:lstStyle/>
          <a:p>
            <a:pPr algn="ctr"/>
            <a:r>
              <a:rPr lang="en-AU" dirty="0"/>
              <a:t>Who’s using </a:t>
            </a:r>
            <a:r>
              <a:rPr lang="en-AU" dirty="0" err="1" smtClean="0"/>
              <a:t>TypeScript</a:t>
            </a:r>
            <a:r>
              <a:rPr lang="en-AU" dirty="0" smtClean="0"/>
              <a:t> </a:t>
            </a:r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AU" dirty="0" smtClean="0"/>
              <a:t>Join the Conversation #VS2015 </a:t>
            </a:r>
            <a:r>
              <a:rPr lang="en-AU" dirty="0" smtClean="0"/>
              <a:t>@</a:t>
            </a:r>
            <a:r>
              <a:rPr lang="en-AU" dirty="0" err="1" smtClean="0"/>
              <a:t>DuncHunter</a:t>
            </a:r>
            <a:r>
              <a:rPr lang="en-AU" dirty="0" smtClean="0"/>
              <a:t> @</a:t>
            </a:r>
            <a:r>
              <a:rPr lang="en-AU" dirty="0" err="1" smtClean="0"/>
              <a:t>AdamStephensen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1381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Who has a build task?</a:t>
            </a:r>
            <a:endParaRPr lang="en-AU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dirty="0" smtClean="0"/>
              <a:t>Grunt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dirty="0" smtClean="0"/>
              <a:t>gulp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dirty="0" smtClean="0"/>
              <a:t>JSPM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dirty="0" err="1" smtClean="0"/>
              <a:t>WebPack</a:t>
            </a:r>
            <a:endParaRPr lang="en-AU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dirty="0" smtClean="0"/>
              <a:t>Other ?</a:t>
            </a:r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AU" dirty="0" smtClean="0"/>
              <a:t>Join the Conversation #VS2015 </a:t>
            </a:r>
            <a:r>
              <a:rPr lang="en-AU" dirty="0" smtClean="0"/>
              <a:t>@</a:t>
            </a:r>
            <a:r>
              <a:rPr lang="en-AU" dirty="0" err="1" smtClean="0"/>
              <a:t>DuncHunter</a:t>
            </a:r>
            <a:r>
              <a:rPr lang="en-AU" dirty="0" smtClean="0"/>
              <a:t> @</a:t>
            </a:r>
            <a:r>
              <a:rPr lang="en-AU" dirty="0" err="1" smtClean="0"/>
              <a:t>AdamStephensen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8639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752903" y="367379"/>
            <a:ext cx="10686196" cy="5443485"/>
          </a:xfrm>
        </p:spPr>
        <p:txBody>
          <a:bodyPr anchor="ctr">
            <a:normAutofit/>
          </a:bodyPr>
          <a:lstStyle/>
          <a:p>
            <a:pPr algn="ctr"/>
            <a:r>
              <a:rPr lang="en-AU" sz="4000" dirty="0" smtClean="0"/>
              <a:t>What are you most interested in learning ?</a:t>
            </a:r>
            <a:br>
              <a:rPr lang="en-AU" sz="4000" dirty="0" smtClean="0"/>
            </a:br>
            <a:r>
              <a:rPr lang="en-AU" sz="4000" dirty="0" smtClean="0"/>
              <a:t/>
            </a:r>
            <a:br>
              <a:rPr lang="en-AU" sz="4000" dirty="0" smtClean="0"/>
            </a:br>
            <a:r>
              <a:rPr lang="en-AU" sz="4000" dirty="0" smtClean="0"/>
              <a:t>- What’s new in </a:t>
            </a:r>
            <a:r>
              <a:rPr lang="en-AU" sz="4000" dirty="0" err="1" smtClean="0"/>
              <a:t>ASP.Net</a:t>
            </a:r>
            <a:r>
              <a:rPr lang="en-AU" sz="4000" dirty="0" smtClean="0"/>
              <a:t> MVC</a:t>
            </a:r>
            <a:br>
              <a:rPr lang="en-AU" sz="4000" dirty="0" smtClean="0"/>
            </a:br>
            <a:r>
              <a:rPr lang="en-AU" sz="4000" dirty="0" smtClean="0"/>
              <a:t>- Angular 1</a:t>
            </a:r>
            <a:br>
              <a:rPr lang="en-AU" sz="4000" dirty="0" smtClean="0"/>
            </a:br>
            <a:r>
              <a:rPr lang="en-AU" sz="4000" dirty="0" smtClean="0"/>
              <a:t>- Angular 2</a:t>
            </a:r>
            <a:endParaRPr lang="en-AU" sz="4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AU" dirty="0" smtClean="0"/>
              <a:t>Join the Conversation #VS2015 </a:t>
            </a:r>
            <a:r>
              <a:rPr lang="en-AU" dirty="0" smtClean="0"/>
              <a:t>@</a:t>
            </a:r>
            <a:r>
              <a:rPr lang="en-AU" dirty="0" err="1" smtClean="0"/>
              <a:t>DuncHunter</a:t>
            </a:r>
            <a:r>
              <a:rPr lang="en-AU" dirty="0" smtClean="0"/>
              <a:t> @</a:t>
            </a:r>
            <a:r>
              <a:rPr lang="en-AU" dirty="0" err="1" smtClean="0"/>
              <a:t>AdamStephensen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4812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752903" y="367380"/>
            <a:ext cx="10686196" cy="1209630"/>
          </a:xfrm>
        </p:spPr>
        <p:txBody>
          <a:bodyPr anchor="ctr">
            <a:normAutofit/>
          </a:bodyPr>
          <a:lstStyle/>
          <a:p>
            <a:pPr algn="ctr"/>
            <a:r>
              <a:rPr lang="en-AU" sz="4000" dirty="0" smtClean="0"/>
              <a:t>The Past and the Vision</a:t>
            </a:r>
            <a:endParaRPr lang="en-AU" sz="4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AU" dirty="0" smtClean="0"/>
              <a:t>Join the Conversation #VS2015 </a:t>
            </a:r>
            <a:r>
              <a:rPr lang="en-AU" dirty="0" smtClean="0"/>
              <a:t>@</a:t>
            </a:r>
            <a:r>
              <a:rPr lang="en-AU" dirty="0" err="1" smtClean="0"/>
              <a:t>DuncHunter</a:t>
            </a:r>
            <a:r>
              <a:rPr lang="en-AU" dirty="0" smtClean="0"/>
              <a:t> @</a:t>
            </a:r>
            <a:r>
              <a:rPr lang="en-AU" dirty="0" err="1" smtClean="0"/>
              <a:t>AdamStephensen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752902" y="1828801"/>
            <a:ext cx="10600898" cy="4391024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dirty="0" smtClean="0"/>
              <a:t>Where were we last year 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dirty="0" smtClean="0"/>
              <a:t>Where are we going 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dirty="0" smtClean="0"/>
              <a:t>Why are we here now ?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79913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752903" y="367380"/>
            <a:ext cx="10686196" cy="1209630"/>
          </a:xfrm>
        </p:spPr>
        <p:txBody>
          <a:bodyPr anchor="ctr">
            <a:normAutofit/>
          </a:bodyPr>
          <a:lstStyle/>
          <a:p>
            <a:pPr algn="ctr"/>
            <a:r>
              <a:rPr lang="en-AU" sz="4000" dirty="0" smtClean="0"/>
              <a:t>The Pain</a:t>
            </a:r>
            <a:endParaRPr lang="en-AU" sz="4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AU" dirty="0" smtClean="0"/>
              <a:t>Join the Conversation #VS2015 </a:t>
            </a:r>
            <a:r>
              <a:rPr lang="en-AU" dirty="0" smtClean="0"/>
              <a:t>@</a:t>
            </a:r>
            <a:r>
              <a:rPr lang="en-AU" dirty="0" err="1" smtClean="0"/>
              <a:t>DuncHunter</a:t>
            </a:r>
            <a:r>
              <a:rPr lang="en-AU" dirty="0" smtClean="0"/>
              <a:t> @</a:t>
            </a:r>
            <a:r>
              <a:rPr lang="en-AU" dirty="0" err="1" smtClean="0"/>
              <a:t>AdamStephensen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752902" y="1828801"/>
            <a:ext cx="10600898" cy="4391024"/>
          </a:xfrm>
        </p:spPr>
        <p:txBody>
          <a:bodyPr>
            <a:normAutofit/>
          </a:bodyPr>
          <a:lstStyle/>
          <a:p>
            <a:r>
              <a:rPr lang="en-AU" dirty="0"/>
              <a:t>The bottom line:</a:t>
            </a:r>
            <a:endParaRPr lang="en-AU" dirty="0"/>
          </a:p>
          <a:p>
            <a:r>
              <a:rPr lang="en-AU" dirty="0"/>
              <a:t>if you want to be really good at your job.. </a:t>
            </a:r>
            <a:endParaRPr lang="en-AU" dirty="0" smtClean="0"/>
          </a:p>
          <a:p>
            <a:r>
              <a:rPr lang="en-AU" dirty="0" smtClean="0"/>
              <a:t>the </a:t>
            </a:r>
            <a:r>
              <a:rPr lang="en-AU" dirty="0"/>
              <a:t>next 12 months are going to hurt.</a:t>
            </a:r>
            <a:endParaRPr lang="en-AU" dirty="0"/>
          </a:p>
          <a:p>
            <a:r>
              <a:rPr lang="en-AU" dirty="0"/>
              <a:t>they are going to be fun, and </a:t>
            </a:r>
            <a:r>
              <a:rPr lang="en-AU" dirty="0" smtClean="0"/>
              <a:t>interesting</a:t>
            </a:r>
            <a:r>
              <a:rPr lang="en-AU" dirty="0"/>
              <a:t>, and you’ll learn a </a:t>
            </a:r>
            <a:r>
              <a:rPr lang="en-AU" dirty="0" smtClean="0"/>
              <a:t>heap .. but it’s </a:t>
            </a:r>
            <a:r>
              <a:rPr lang="en-AU" dirty="0"/>
              <a:t>going to hurt.</a:t>
            </a:r>
          </a:p>
        </p:txBody>
      </p:sp>
    </p:spTree>
    <p:extLst>
      <p:ext uri="{BB962C8B-B14F-4D97-AF65-F5344CB8AC3E}">
        <p14:creationId xmlns:p14="http://schemas.microsoft.com/office/powerpoint/2010/main" val="3246612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752903" y="367380"/>
            <a:ext cx="10686196" cy="1209630"/>
          </a:xfrm>
        </p:spPr>
        <p:txBody>
          <a:bodyPr anchor="ctr">
            <a:normAutofit/>
          </a:bodyPr>
          <a:lstStyle/>
          <a:p>
            <a:pPr algn="ctr"/>
            <a:r>
              <a:rPr lang="en-AU" sz="4000" dirty="0" smtClean="0"/>
              <a:t>File | New | ???????</a:t>
            </a:r>
            <a:endParaRPr lang="en-AU" sz="4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AU" dirty="0" smtClean="0"/>
              <a:t>Join the Conversation #VS2015 </a:t>
            </a:r>
            <a:r>
              <a:rPr lang="en-AU" dirty="0" smtClean="0"/>
              <a:t>@</a:t>
            </a:r>
            <a:r>
              <a:rPr lang="en-AU" dirty="0" err="1" smtClean="0"/>
              <a:t>DuncHunter</a:t>
            </a:r>
            <a:r>
              <a:rPr lang="en-AU" dirty="0" smtClean="0"/>
              <a:t> @</a:t>
            </a:r>
            <a:r>
              <a:rPr lang="en-AU" dirty="0" err="1" smtClean="0"/>
              <a:t>AdamStephensen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752902" y="1828801"/>
            <a:ext cx="10600898" cy="4391024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dirty="0" smtClean="0"/>
              <a:t>Front End ?</a:t>
            </a:r>
            <a:endParaRPr lang="en-AU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dirty="0" smtClean="0"/>
              <a:t>Back end ?</a:t>
            </a:r>
            <a:endParaRPr lang="en-AU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dirty="0" smtClean="0"/>
              <a:t>Architectural choice?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dirty="0" smtClean="0"/>
              <a:t>Deployment?</a:t>
            </a:r>
            <a:endParaRPr lang="en-AU" dirty="0"/>
          </a:p>
          <a:p>
            <a:pPr fontAlgn="base"/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288679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03" b="8203"/>
          <a:stretch>
            <a:fillRect/>
          </a:stretch>
        </p:blipFill>
        <p:spPr/>
      </p:pic>
      <p:sp>
        <p:nvSpPr>
          <p:cNvPr id="15" name="Text Placeholder 14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AU" dirty="0" smtClean="0"/>
              <a:t>@Adamstephensen | Solution Architect @ SSW</a:t>
            </a:r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4572001" y="1343025"/>
            <a:ext cx="7620000" cy="3848100"/>
          </a:xfrm>
        </p:spPr>
        <p:txBody>
          <a:bodyPr/>
          <a:lstStyle/>
          <a:p>
            <a:r>
              <a:rPr lang="en-AU" sz="4400" dirty="0" smtClean="0"/>
              <a:t>WHAT’S NEW IN ASP.NET 5</a:t>
            </a:r>
            <a:endParaRPr lang="en-US" dirty="0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 smtClean="0">
                <a:solidFill>
                  <a:schemeClr val="bg1"/>
                </a:solidFill>
              </a:rPr>
              <a:t>Join the Conversation #VS2015 </a:t>
            </a:r>
            <a:r>
              <a:rPr lang="en-AU" dirty="0" smtClean="0">
                <a:solidFill>
                  <a:schemeClr val="bg1"/>
                </a:solidFill>
              </a:rPr>
              <a:t>@</a:t>
            </a:r>
            <a:r>
              <a:rPr lang="en-AU" dirty="0" err="1" smtClean="0">
                <a:solidFill>
                  <a:schemeClr val="bg1"/>
                </a:solidFill>
              </a:rPr>
              <a:t>DuncHunter</a:t>
            </a:r>
            <a:r>
              <a:rPr lang="en-AU" dirty="0" smtClean="0">
                <a:solidFill>
                  <a:schemeClr val="bg1"/>
                </a:solidFill>
              </a:rPr>
              <a:t> @</a:t>
            </a:r>
            <a:r>
              <a:rPr lang="en-AU" dirty="0" err="1" smtClean="0">
                <a:solidFill>
                  <a:schemeClr val="bg1"/>
                </a:solidFill>
              </a:rPr>
              <a:t>AdamStephensen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6781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551903"/>
            <a:ext cx="1527349" cy="20298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4294967295"/>
          </p:nvPr>
        </p:nvSpPr>
        <p:spPr>
          <a:xfrm>
            <a:off x="5451231" y="1670538"/>
            <a:ext cx="6531219" cy="4911237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AU" dirty="0" smtClean="0"/>
              <a:t>Roslyn, </a:t>
            </a:r>
            <a:r>
              <a:rPr lang="en-AU" dirty="0" err="1" smtClean="0"/>
              <a:t>Dnx</a:t>
            </a:r>
            <a:r>
              <a:rPr lang="en-AU" dirty="0" smtClean="0"/>
              <a:t>, </a:t>
            </a:r>
            <a:r>
              <a:rPr lang="en-AU" dirty="0" err="1" smtClean="0"/>
              <a:t>Dnx</a:t>
            </a:r>
            <a:r>
              <a:rPr lang="en-AU" dirty="0" smtClean="0"/>
              <a:t>, </a:t>
            </a:r>
            <a:r>
              <a:rPr lang="en-AU" dirty="0" err="1" smtClean="0"/>
              <a:t>Dnvm</a:t>
            </a:r>
            <a:endParaRPr lang="en-AU" dirty="0" smtClean="0"/>
          </a:p>
          <a:p>
            <a:pPr marL="514350" indent="-514350">
              <a:buFont typeface="+mj-lt"/>
              <a:buAutoNum type="arabicPeriod"/>
            </a:pPr>
            <a:r>
              <a:rPr lang="en-AU" dirty="0" smtClean="0"/>
              <a:t>Package Managers (NPM, Bower, </a:t>
            </a:r>
            <a:r>
              <a:rPr lang="en-AU" dirty="0" err="1" smtClean="0"/>
              <a:t>NuGet</a:t>
            </a:r>
            <a:r>
              <a:rPr lang="en-AU" dirty="0" smtClean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AU" dirty="0" smtClean="0"/>
              <a:t>Front End Build Process (Gulp or Grunt)</a:t>
            </a:r>
          </a:p>
          <a:p>
            <a:pPr marL="514350" indent="-514350">
              <a:buFont typeface="+mj-lt"/>
              <a:buAutoNum type="arabicPeriod"/>
            </a:pPr>
            <a:r>
              <a:rPr lang="en-AU" dirty="0" err="1" smtClean="0"/>
              <a:t>wwwroot</a:t>
            </a:r>
            <a:endParaRPr lang="en-AU" dirty="0" smtClean="0"/>
          </a:p>
          <a:p>
            <a:pPr marL="514350" indent="-514350">
              <a:buFont typeface="+mj-lt"/>
              <a:buAutoNum type="arabicPeriod"/>
            </a:pPr>
            <a:r>
              <a:rPr lang="en-AU" dirty="0" smtClean="0"/>
              <a:t>.</a:t>
            </a:r>
            <a:r>
              <a:rPr lang="en-AU" dirty="0" err="1" smtClean="0"/>
              <a:t>json</a:t>
            </a:r>
            <a:r>
              <a:rPr lang="en-AU" dirty="0" smtClean="0"/>
              <a:t> everywhere</a:t>
            </a:r>
            <a:endParaRPr lang="en-AU" dirty="0" smtClean="0"/>
          </a:p>
          <a:p>
            <a:endParaRPr lang="en-AU" dirty="0" smtClean="0"/>
          </a:p>
          <a:p>
            <a:pPr marL="514350" indent="-514350">
              <a:buFont typeface="+mj-lt"/>
              <a:buAutoNum type="arabicPeriod"/>
            </a:pPr>
            <a:endParaRPr lang="en-AU" dirty="0"/>
          </a:p>
          <a:p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 smtClean="0"/>
              <a:t>New </a:t>
            </a:r>
            <a:r>
              <a:rPr lang="en-AU" dirty="0" smtClean="0"/>
              <a:t>Developer Goodies</a:t>
            </a:r>
            <a:endParaRPr lang="en-AU" dirty="0"/>
          </a:p>
        </p:txBody>
      </p:sp>
      <p:pic>
        <p:nvPicPr>
          <p:cNvPr id="4098" name="Picture 2" descr="http://sd.keepcalm-o-matic.co.uk/i/keep-calm-im-a-developer.png"/>
          <p:cNvPicPr>
            <a:picLocks noGrp="1" noChangeAspect="1" noChangeArrowheads="1"/>
          </p:cNvPicPr>
          <p:nvPr>
            <p:ph type="pic" sz="quarter" idx="1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8" b="548"/>
          <a:stretch>
            <a:fillRect/>
          </a:stretch>
        </p:blipFill>
        <p:spPr bwMode="auto">
          <a:xfrm>
            <a:off x="0" y="54592"/>
            <a:ext cx="5095876" cy="6803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AU" dirty="0" smtClean="0"/>
              <a:t>Join the Conversation #VS2015 </a:t>
            </a:r>
            <a:r>
              <a:rPr lang="en-AU" dirty="0" smtClean="0"/>
              <a:t>@</a:t>
            </a:r>
            <a:r>
              <a:rPr lang="en-AU" dirty="0" err="1" smtClean="0"/>
              <a:t>DuncHunter</a:t>
            </a:r>
            <a:r>
              <a:rPr lang="en-AU" dirty="0" smtClean="0"/>
              <a:t> @</a:t>
            </a:r>
            <a:r>
              <a:rPr lang="en-AU" dirty="0" err="1" smtClean="0"/>
              <a:t>AdamStephensen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8534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4162" y="-4354"/>
            <a:ext cx="9898272" cy="6862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/>
          <p:cNvSpPr>
            <a:spLocks noGrp="1"/>
          </p:cNvSpPr>
          <p:nvPr>
            <p:ph type="body" sz="quarter" idx="4294967295"/>
          </p:nvPr>
        </p:nvSpPr>
        <p:spPr>
          <a:xfrm>
            <a:off x="752902" y="436728"/>
            <a:ext cx="10686197" cy="5940327"/>
          </a:xfrm>
        </p:spPr>
        <p:txBody>
          <a:bodyPr anchor="b"/>
          <a:lstStyle/>
          <a:p>
            <a:pPr algn="ctr"/>
            <a:endParaRPr lang="en-AU" sz="1800" dirty="0" smtClean="0"/>
          </a:p>
          <a:p>
            <a:pPr algn="ctr"/>
            <a:r>
              <a:rPr lang="en-AU" sz="2400" dirty="0" smtClean="0"/>
              <a:t>Enterprise Software Development</a:t>
            </a:r>
            <a:endParaRPr lang="en-AU" sz="1800" dirty="0"/>
          </a:p>
          <a:p>
            <a:pPr algn="ctr"/>
            <a:endParaRPr lang="en-AU" sz="1800" dirty="0" smtClean="0"/>
          </a:p>
          <a:p>
            <a:pPr algn="ctr"/>
            <a:endParaRPr lang="en-AU" sz="1800" dirty="0"/>
          </a:p>
          <a:p>
            <a:pPr algn="ctr"/>
            <a:endParaRPr lang="en-AU" sz="1800" dirty="0"/>
          </a:p>
        </p:txBody>
      </p:sp>
      <p:sp>
        <p:nvSpPr>
          <p:cNvPr id="3" name="Subtitle 12"/>
          <p:cNvSpPr txBox="1">
            <a:spLocks/>
          </p:cNvSpPr>
          <p:nvPr/>
        </p:nvSpPr>
        <p:spPr>
          <a:xfrm>
            <a:off x="2727064" y="4365755"/>
            <a:ext cx="6571129" cy="55297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1165" y="2143040"/>
            <a:ext cx="3415748" cy="1818886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AU" dirty="0" smtClean="0"/>
              <a:t>Join the Conversation #VS2015 </a:t>
            </a:r>
            <a:r>
              <a:rPr lang="en-AU" dirty="0" smtClean="0"/>
              <a:t>@</a:t>
            </a:r>
            <a:r>
              <a:rPr lang="en-AU" dirty="0" err="1" smtClean="0"/>
              <a:t>DuncHunter</a:t>
            </a:r>
            <a:r>
              <a:rPr lang="en-AU" dirty="0" smtClean="0"/>
              <a:t> @</a:t>
            </a:r>
            <a:r>
              <a:rPr lang="en-AU" dirty="0" err="1" smtClean="0"/>
              <a:t>AdamStephensen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7525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9155" y="-6105"/>
            <a:ext cx="9325714" cy="6864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917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832514" y="1610436"/>
            <a:ext cx="9658506" cy="4869022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AU" sz="800" dirty="0">
                <a:solidFill>
                  <a:srgbClr val="1E1E1E"/>
                </a:solidFill>
                <a:highlight>
                  <a:srgbClr val="E6E7E8"/>
                </a:highlight>
                <a:latin typeface="Consolas" panose="020B0609020204030204" pitchFamily="49" charset="0"/>
              </a:rPr>
              <a:t>Restoring packages for c:\users\ericphan\documents\visual studio 14\Projects\WebApplication3\WebApplication3\</a:t>
            </a:r>
            <a:r>
              <a:rPr lang="en-AU" sz="800" dirty="0" err="1">
                <a:solidFill>
                  <a:srgbClr val="1E1E1E"/>
                </a:solidFill>
                <a:highlight>
                  <a:srgbClr val="E6E7E8"/>
                </a:highlight>
                <a:latin typeface="Consolas" panose="020B0609020204030204" pitchFamily="49" charset="0"/>
              </a:rPr>
              <a:t>project.json</a:t>
            </a:r>
            <a:endParaRPr lang="en-AU" sz="800" dirty="0">
              <a:solidFill>
                <a:srgbClr val="1E1E1E"/>
              </a:solidFill>
              <a:highlight>
                <a:srgbClr val="E6E7E8"/>
              </a:highlight>
              <a:latin typeface="Consolas" panose="020B0609020204030204" pitchFamily="49" charset="0"/>
            </a:endParaRPr>
          </a:p>
          <a:p>
            <a:r>
              <a:rPr lang="en-AU" sz="800" dirty="0">
                <a:solidFill>
                  <a:srgbClr val="1E1E1E"/>
                </a:solidFill>
                <a:highlight>
                  <a:srgbClr val="E6E7E8"/>
                </a:highlight>
                <a:latin typeface="Consolas" panose="020B0609020204030204" pitchFamily="49" charset="0"/>
              </a:rPr>
              <a:t>Attempting to resolve dependency WebApplication3 &gt;= 1.0.0</a:t>
            </a:r>
          </a:p>
          <a:p>
            <a:r>
              <a:rPr lang="en-AU" sz="800" dirty="0">
                <a:solidFill>
                  <a:srgbClr val="1E1E1E"/>
                </a:solidFill>
                <a:highlight>
                  <a:srgbClr val="E6E7E8"/>
                </a:highlight>
                <a:latin typeface="Consolas" panose="020B0609020204030204" pitchFamily="49" charset="0"/>
              </a:rPr>
              <a:t>Attempting to resolve dependency </a:t>
            </a:r>
            <a:r>
              <a:rPr lang="en-AU" sz="900" b="1" dirty="0" err="1">
                <a:solidFill>
                  <a:srgbClr val="1E1E1E"/>
                </a:solidFill>
                <a:highlight>
                  <a:srgbClr val="E6E7E8"/>
                </a:highlight>
                <a:latin typeface="Consolas" panose="020B0609020204030204" pitchFamily="49" charset="0"/>
              </a:rPr>
              <a:t>EntityFramework.SqlServer</a:t>
            </a:r>
            <a:r>
              <a:rPr lang="en-AU" sz="900" b="1" dirty="0">
                <a:solidFill>
                  <a:srgbClr val="1E1E1E"/>
                </a:solidFill>
                <a:highlight>
                  <a:srgbClr val="E6E7E8"/>
                </a:highlight>
                <a:latin typeface="Consolas" panose="020B0609020204030204" pitchFamily="49" charset="0"/>
              </a:rPr>
              <a:t> </a:t>
            </a:r>
            <a:r>
              <a:rPr lang="en-AU" sz="800" dirty="0">
                <a:solidFill>
                  <a:srgbClr val="1E1E1E"/>
                </a:solidFill>
                <a:highlight>
                  <a:srgbClr val="E6E7E8"/>
                </a:highlight>
                <a:latin typeface="Consolas" panose="020B0609020204030204" pitchFamily="49" charset="0"/>
              </a:rPr>
              <a:t>&gt;= 7.0.0-alpha2</a:t>
            </a:r>
          </a:p>
          <a:p>
            <a:r>
              <a:rPr lang="en-AU" sz="800" dirty="0">
                <a:solidFill>
                  <a:srgbClr val="1E1E1E"/>
                </a:solidFill>
                <a:highlight>
                  <a:srgbClr val="E6E7E8"/>
                </a:highlight>
                <a:latin typeface="Consolas" panose="020B0609020204030204" pitchFamily="49" charset="0"/>
              </a:rPr>
              <a:t>  OPEN EntityFramework.SqlServer.7.0.0-alpha2.nupkg</a:t>
            </a:r>
          </a:p>
          <a:p>
            <a:r>
              <a:rPr lang="en-AU" sz="800" dirty="0">
                <a:solidFill>
                  <a:srgbClr val="1E1E1E"/>
                </a:solidFill>
                <a:highlight>
                  <a:srgbClr val="E6E7E8"/>
                </a:highlight>
                <a:latin typeface="Consolas" panose="020B0609020204030204" pitchFamily="49" charset="0"/>
              </a:rPr>
              <a:t>  OPEN EntityFramework.SqlServer.7.0.0-alpha2\EntityFramework.SqlServer.7.0.0-alpha2.nuspec</a:t>
            </a:r>
          </a:p>
          <a:p>
            <a:r>
              <a:rPr lang="en-AU" sz="800" dirty="0">
                <a:solidFill>
                  <a:srgbClr val="1E1E1E"/>
                </a:solidFill>
                <a:highlight>
                  <a:srgbClr val="E6E7E8"/>
                </a:highlight>
                <a:latin typeface="Consolas" panose="020B0609020204030204" pitchFamily="49" charset="0"/>
              </a:rPr>
              <a:t>Attempting to resolve dependency </a:t>
            </a:r>
            <a:r>
              <a:rPr lang="en-AU" sz="900" b="1" dirty="0" err="1">
                <a:solidFill>
                  <a:srgbClr val="1E1E1E"/>
                </a:solidFill>
                <a:highlight>
                  <a:srgbClr val="E6E7E8"/>
                </a:highlight>
                <a:latin typeface="Consolas" panose="020B0609020204030204" pitchFamily="49" charset="0"/>
              </a:rPr>
              <a:t>Microsoft.AspNet.Mvc</a:t>
            </a:r>
            <a:r>
              <a:rPr lang="en-AU" sz="900" dirty="0">
                <a:solidFill>
                  <a:srgbClr val="1E1E1E"/>
                </a:solidFill>
                <a:highlight>
                  <a:srgbClr val="E6E7E8"/>
                </a:highlight>
                <a:latin typeface="Consolas" panose="020B0609020204030204" pitchFamily="49" charset="0"/>
              </a:rPr>
              <a:t> </a:t>
            </a:r>
            <a:r>
              <a:rPr lang="en-AU" sz="800" dirty="0">
                <a:solidFill>
                  <a:srgbClr val="1E1E1E"/>
                </a:solidFill>
                <a:highlight>
                  <a:srgbClr val="E6E7E8"/>
                </a:highlight>
                <a:latin typeface="Consolas" panose="020B0609020204030204" pitchFamily="49" charset="0"/>
              </a:rPr>
              <a:t>&gt;= 6.0.0-alpha2</a:t>
            </a:r>
          </a:p>
          <a:p>
            <a:r>
              <a:rPr lang="en-AU" sz="800" dirty="0">
                <a:solidFill>
                  <a:srgbClr val="1E1E1E"/>
                </a:solidFill>
                <a:highlight>
                  <a:srgbClr val="E6E7E8"/>
                </a:highlight>
                <a:latin typeface="Consolas" panose="020B0609020204030204" pitchFamily="49" charset="0"/>
              </a:rPr>
              <a:t>  OPEN Microsoft.AspNet.Mvc.6.0.0-alpha2.nupkg</a:t>
            </a:r>
          </a:p>
          <a:p>
            <a:r>
              <a:rPr lang="en-AU" sz="800" dirty="0">
                <a:solidFill>
                  <a:srgbClr val="1E1E1E"/>
                </a:solidFill>
                <a:highlight>
                  <a:srgbClr val="E6E7E8"/>
                </a:highlight>
                <a:latin typeface="Consolas" panose="020B0609020204030204" pitchFamily="49" charset="0"/>
              </a:rPr>
              <a:t>  OPEN Microsoft.AspNet.Mvc.Common.6.0.0-alpha2.nupkg</a:t>
            </a:r>
          </a:p>
          <a:p>
            <a:r>
              <a:rPr lang="en-AU" sz="800" dirty="0" smtClean="0">
                <a:solidFill>
                  <a:srgbClr val="1E1E1E"/>
                </a:solidFill>
                <a:highlight>
                  <a:srgbClr val="E6E7E8"/>
                </a:highlight>
                <a:latin typeface="Consolas" panose="020B0609020204030204" pitchFamily="49" charset="0"/>
              </a:rPr>
              <a:t>:</a:t>
            </a:r>
            <a:br>
              <a:rPr lang="en-AU" sz="800" dirty="0" smtClean="0">
                <a:solidFill>
                  <a:srgbClr val="1E1E1E"/>
                </a:solidFill>
                <a:highlight>
                  <a:srgbClr val="E6E7E8"/>
                </a:highlight>
                <a:latin typeface="Consolas" panose="020B0609020204030204" pitchFamily="49" charset="0"/>
              </a:rPr>
            </a:br>
            <a:r>
              <a:rPr lang="en-AU" sz="800" dirty="0" smtClean="0">
                <a:solidFill>
                  <a:srgbClr val="1E1E1E"/>
                </a:solidFill>
                <a:highlight>
                  <a:srgbClr val="E6E7E8"/>
                </a:highlight>
                <a:latin typeface="Consolas" panose="020B0609020204030204" pitchFamily="49" charset="0"/>
              </a:rPr>
              <a:t>:</a:t>
            </a:r>
            <a:endParaRPr lang="en-AU" sz="800" dirty="0">
              <a:solidFill>
                <a:srgbClr val="1E1E1E"/>
              </a:solidFill>
              <a:highlight>
                <a:srgbClr val="E6E7E8"/>
              </a:highlight>
              <a:latin typeface="Consolas" panose="020B0609020204030204" pitchFamily="49" charset="0"/>
            </a:endParaRPr>
          </a:p>
          <a:p>
            <a:r>
              <a:rPr lang="en-AU" sz="800" dirty="0" smtClean="0">
                <a:solidFill>
                  <a:srgbClr val="1E1E1E"/>
                </a:solidFill>
                <a:highlight>
                  <a:srgbClr val="E6E7E8"/>
                </a:highlight>
                <a:latin typeface="Consolas" panose="020B0609020204030204" pitchFamily="49" charset="0"/>
              </a:rPr>
              <a:t>  </a:t>
            </a:r>
            <a:r>
              <a:rPr lang="en-AU" sz="800" dirty="0">
                <a:solidFill>
                  <a:srgbClr val="1E1E1E"/>
                </a:solidFill>
                <a:highlight>
                  <a:srgbClr val="E6E7E8"/>
                </a:highlight>
                <a:latin typeface="Consolas" panose="020B0609020204030204" pitchFamily="49" charset="0"/>
              </a:rPr>
              <a:t>OPEN Microsoft.AspNet.Mvc.Razor.Host.6.0.0-alpha2\Microsoft.AspNet.Mvc.Razor.Host.6.0.0-alpha2.nuspec</a:t>
            </a:r>
          </a:p>
          <a:p>
            <a:r>
              <a:rPr lang="en-AU" sz="800" dirty="0">
                <a:solidFill>
                  <a:srgbClr val="1E1E1E"/>
                </a:solidFill>
                <a:highlight>
                  <a:srgbClr val="E6E7E8"/>
                </a:highlight>
                <a:latin typeface="Consolas" panose="020B0609020204030204" pitchFamily="49" charset="0"/>
              </a:rPr>
              <a:t>Attempting to resolve dependency </a:t>
            </a:r>
            <a:r>
              <a:rPr lang="en-AU" sz="900" b="1" dirty="0" err="1">
                <a:solidFill>
                  <a:srgbClr val="1E1E1E"/>
                </a:solidFill>
                <a:highlight>
                  <a:srgbClr val="E6E7E8"/>
                </a:highlight>
                <a:latin typeface="Consolas" panose="020B0609020204030204" pitchFamily="49" charset="0"/>
              </a:rPr>
              <a:t>EntityFramework.Migrations</a:t>
            </a:r>
            <a:r>
              <a:rPr lang="en-AU" sz="800" dirty="0">
                <a:solidFill>
                  <a:srgbClr val="1E1E1E"/>
                </a:solidFill>
                <a:highlight>
                  <a:srgbClr val="E6E7E8"/>
                </a:highlight>
                <a:latin typeface="Consolas" panose="020B0609020204030204" pitchFamily="49" charset="0"/>
              </a:rPr>
              <a:t> &gt;= 7.0.0-alpha2</a:t>
            </a:r>
          </a:p>
          <a:p>
            <a:r>
              <a:rPr lang="en-AU" sz="800" dirty="0">
                <a:solidFill>
                  <a:srgbClr val="1E1E1E"/>
                </a:solidFill>
                <a:highlight>
                  <a:srgbClr val="E6E7E8"/>
                </a:highlight>
                <a:latin typeface="Consolas" panose="020B0609020204030204" pitchFamily="49" charset="0"/>
              </a:rPr>
              <a:t>  OPEN EntityFramework.Migrations.7.0.0-alpha2.nupkg</a:t>
            </a:r>
          </a:p>
          <a:p>
            <a:r>
              <a:rPr lang="en-AU" sz="800" dirty="0">
                <a:solidFill>
                  <a:srgbClr val="1E1E1E"/>
                </a:solidFill>
                <a:highlight>
                  <a:srgbClr val="E6E7E8"/>
                </a:highlight>
                <a:latin typeface="Consolas" panose="020B0609020204030204" pitchFamily="49" charset="0"/>
              </a:rPr>
              <a:t>  OPEN EntityFramework.Migrations.Design.7.0.0-alpha2.nupkg</a:t>
            </a:r>
          </a:p>
          <a:p>
            <a:r>
              <a:rPr lang="en-AU" sz="800" dirty="0">
                <a:solidFill>
                  <a:srgbClr val="1E1E1E"/>
                </a:solidFill>
                <a:highlight>
                  <a:srgbClr val="E6E7E8"/>
                </a:highlight>
                <a:latin typeface="Consolas" panose="020B0609020204030204" pitchFamily="49" charset="0"/>
              </a:rPr>
              <a:t>  OPEN EntityFramework.Migrations.7.0.0-alpha2\EntityFramework.Migrations.7.0.0-alpha2.nuspec</a:t>
            </a:r>
          </a:p>
          <a:p>
            <a:r>
              <a:rPr lang="en-AU" sz="800" dirty="0">
                <a:solidFill>
                  <a:srgbClr val="1E1E1E"/>
                </a:solidFill>
                <a:highlight>
                  <a:srgbClr val="E6E7E8"/>
                </a:highlight>
                <a:latin typeface="Consolas" panose="020B0609020204030204" pitchFamily="49" charset="0"/>
              </a:rPr>
              <a:t>  OPEN </a:t>
            </a:r>
            <a:r>
              <a:rPr lang="en-AU" sz="800" dirty="0" smtClean="0">
                <a:solidFill>
                  <a:srgbClr val="1E1E1E"/>
                </a:solidFill>
                <a:highlight>
                  <a:srgbClr val="E6E7E8"/>
                </a:highlight>
                <a:latin typeface="Consolas" panose="020B0609020204030204" pitchFamily="49" charset="0"/>
              </a:rPr>
              <a:t>EntityFramework.Migrations.Design.7.0.0-alpha2\EntityFramework.Migrations.Design.7.0.0-alpha2.nuspec</a:t>
            </a:r>
            <a:endParaRPr lang="en-AU" sz="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2903" y="367380"/>
            <a:ext cx="6592777" cy="1321720"/>
          </a:xfrm>
        </p:spPr>
        <p:txBody>
          <a:bodyPr>
            <a:normAutofit fontScale="90000"/>
          </a:bodyPr>
          <a:lstStyle/>
          <a:p>
            <a:r>
              <a:rPr lang="en-AU" dirty="0" smtClean="0"/>
              <a:t>Everything </a:t>
            </a:r>
            <a:r>
              <a:rPr lang="en-AU" dirty="0" smtClean="0"/>
              <a:t>is a </a:t>
            </a:r>
            <a:r>
              <a:rPr lang="en-AU" dirty="0" err="1" smtClean="0"/>
              <a:t>NuGet</a:t>
            </a:r>
            <a:r>
              <a:rPr lang="en-AU" dirty="0" smtClean="0"/>
              <a:t> package</a:t>
            </a:r>
            <a:endParaRPr lang="en-AU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4349" y="18491"/>
            <a:ext cx="4737652" cy="6839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0156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551903"/>
            <a:ext cx="1527349" cy="20298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268036" y="368968"/>
            <a:ext cx="6171061" cy="5987382"/>
          </a:xfrm>
        </p:spPr>
        <p:txBody>
          <a:bodyPr anchor="ctr">
            <a:noAutofit/>
          </a:bodyPr>
          <a:lstStyle/>
          <a:p>
            <a:r>
              <a:rPr lang="en-AU" sz="7200" dirty="0" err="1" smtClean="0"/>
              <a:t>Rosyl</a:t>
            </a:r>
            <a:r>
              <a:rPr lang="en-AU" sz="7200" dirty="0" err="1" smtClean="0"/>
              <a:t>n</a:t>
            </a:r>
            <a:r>
              <a:rPr lang="en-AU" sz="7200" dirty="0" smtClean="0"/>
              <a:t>, </a:t>
            </a:r>
            <a:r>
              <a:rPr lang="en-AU" sz="7200" dirty="0" err="1" smtClean="0"/>
              <a:t>Dnu</a:t>
            </a:r>
            <a:r>
              <a:rPr lang="en-AU" sz="7200" dirty="0" smtClean="0"/>
              <a:t>, </a:t>
            </a:r>
            <a:r>
              <a:rPr lang="en-AU" sz="7200" dirty="0" err="1" smtClean="0"/>
              <a:t>Dnx</a:t>
            </a:r>
            <a:r>
              <a:rPr lang="en-AU" sz="7200" dirty="0" smtClean="0"/>
              <a:t>, </a:t>
            </a:r>
            <a:r>
              <a:rPr lang="en-AU" sz="7200" dirty="0" err="1" smtClean="0"/>
              <a:t>Dnvm</a:t>
            </a:r>
            <a:endParaRPr lang="en-AU" sz="7200" dirty="0"/>
          </a:p>
        </p:txBody>
      </p:sp>
      <p:pic>
        <p:nvPicPr>
          <p:cNvPr id="4098" name="Picture 2" descr="http://sd.keepcalm-o-matic.co.uk/i/keep-calm-im-a-developer.png"/>
          <p:cNvPicPr>
            <a:picLocks noGrp="1" noChangeAspect="1" noChangeArrowheads="1"/>
          </p:cNvPicPr>
          <p:nvPr>
            <p:ph type="pic" sz="quarter" idx="1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8" b="548"/>
          <a:stretch>
            <a:fillRect/>
          </a:stretch>
        </p:blipFill>
        <p:spPr bwMode="auto">
          <a:xfrm>
            <a:off x="0" y="54592"/>
            <a:ext cx="5095876" cy="6803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AU" dirty="0" smtClean="0"/>
              <a:t>Join the Conversation #VS2015 </a:t>
            </a:r>
            <a:r>
              <a:rPr lang="en-AU" dirty="0" smtClean="0"/>
              <a:t>@</a:t>
            </a:r>
            <a:r>
              <a:rPr lang="en-AU" dirty="0" err="1" smtClean="0"/>
              <a:t>DuncHunter</a:t>
            </a:r>
            <a:r>
              <a:rPr lang="en-AU" dirty="0" smtClean="0"/>
              <a:t> @</a:t>
            </a:r>
            <a:r>
              <a:rPr lang="en-AU" dirty="0" err="1" smtClean="0"/>
              <a:t>AdamStephensen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4248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New terms for the .NET Developer</a:t>
            </a:r>
            <a:endParaRPr lang="en-AU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fontScale="92500" lnSpcReduction="2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dirty="0" smtClean="0"/>
              <a:t>DNVM</a:t>
            </a:r>
            <a:endParaRPr lang="en-AU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dirty="0" smtClean="0"/>
              <a:t>DNU</a:t>
            </a:r>
            <a:endParaRPr lang="en-AU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dirty="0" smtClean="0"/>
              <a:t>DNX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dirty="0" smtClean="0"/>
              <a:t>Roslyn</a:t>
            </a:r>
            <a:endParaRPr lang="en-AU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dirty="0" smtClean="0"/>
              <a:t>OWIN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dirty="0" err="1" smtClean="0"/>
              <a:t>.Net</a:t>
            </a:r>
            <a:r>
              <a:rPr lang="en-AU" dirty="0" smtClean="0"/>
              <a:t> Core</a:t>
            </a:r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AU" dirty="0" smtClean="0"/>
              <a:t>Join the Conversation #VS2015 </a:t>
            </a:r>
            <a:r>
              <a:rPr lang="en-AU" dirty="0" smtClean="0"/>
              <a:t>@</a:t>
            </a:r>
            <a:r>
              <a:rPr lang="en-AU" dirty="0" err="1" smtClean="0"/>
              <a:t>DuncHunter</a:t>
            </a:r>
            <a:r>
              <a:rPr lang="en-AU" dirty="0" smtClean="0"/>
              <a:t> @</a:t>
            </a:r>
            <a:r>
              <a:rPr lang="en-AU" dirty="0" err="1" smtClean="0"/>
              <a:t>AdamStephensen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2081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 smtClean="0"/>
              <a:t>ASP.NET </a:t>
            </a:r>
            <a:r>
              <a:rPr lang="en-AU" dirty="0" smtClean="0"/>
              <a:t>5 - DNX, DNVM, </a:t>
            </a:r>
            <a:r>
              <a:rPr lang="en-AU" dirty="0" smtClean="0"/>
              <a:t>DNU?</a:t>
            </a:r>
            <a:endParaRPr lang="en-AU" strike="sngStrike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fontScale="85000" lnSpcReduction="2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b="1" dirty="0" smtClean="0"/>
              <a:t>DNX</a:t>
            </a:r>
            <a:r>
              <a:rPr lang="en-AU" dirty="0"/>
              <a:t> – </a:t>
            </a:r>
            <a:r>
              <a:rPr lang="en-AU" dirty="0" smtClean="0"/>
              <a:t>Runtime </a:t>
            </a:r>
            <a:r>
              <a:rPr lang="en-AU" dirty="0"/>
              <a:t>Environment </a:t>
            </a:r>
            <a:endParaRPr lang="en-AU" dirty="0" smtClean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AU" dirty="0" smtClean="0"/>
              <a:t>Code </a:t>
            </a:r>
            <a:r>
              <a:rPr lang="en-AU" dirty="0"/>
              <a:t>required to bootstrap and run an ASP.NET </a:t>
            </a:r>
            <a:r>
              <a:rPr lang="en-AU" dirty="0" smtClean="0"/>
              <a:t>5 application</a:t>
            </a:r>
            <a:r>
              <a:rPr lang="en-AU" dirty="0"/>
              <a:t>. </a:t>
            </a:r>
            <a:endParaRPr lang="en-AU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b="1" dirty="0" smtClean="0"/>
              <a:t>DNVM</a:t>
            </a:r>
            <a:r>
              <a:rPr lang="en-AU" dirty="0" smtClean="0"/>
              <a:t> – Version </a:t>
            </a:r>
            <a:r>
              <a:rPr lang="en-AU" dirty="0"/>
              <a:t>Manager </a:t>
            </a:r>
            <a:endParaRPr lang="en-AU" dirty="0" smtClean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AU" dirty="0" smtClean="0"/>
              <a:t>Updating </a:t>
            </a:r>
            <a:r>
              <a:rPr lang="en-AU" dirty="0"/>
              <a:t>and installing different versions of </a:t>
            </a:r>
            <a:r>
              <a:rPr lang="en-AU" dirty="0" smtClean="0"/>
              <a:t>DNX. DNVM </a:t>
            </a:r>
            <a:r>
              <a:rPr lang="en-AU" dirty="0"/>
              <a:t>is also used to set default </a:t>
            </a:r>
            <a:r>
              <a:rPr lang="en-AU" dirty="0" smtClean="0"/>
              <a:t>DNX version</a:t>
            </a:r>
            <a:r>
              <a:rPr lang="en-AU" dirty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b="1" dirty="0" smtClean="0"/>
              <a:t>DNU</a:t>
            </a:r>
            <a:r>
              <a:rPr lang="en-AU" dirty="0"/>
              <a:t> </a:t>
            </a:r>
            <a:r>
              <a:rPr lang="en-AU" dirty="0" smtClean="0"/>
              <a:t>– </a:t>
            </a:r>
            <a:r>
              <a:rPr lang="en-AU" dirty="0"/>
              <a:t>D</a:t>
            </a:r>
            <a:r>
              <a:rPr lang="en-AU" dirty="0" smtClean="0"/>
              <a:t>evelopment Utility</a:t>
            </a:r>
            <a:endParaRPr lang="en-AU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AU" dirty="0" smtClean="0"/>
              <a:t>Manages </a:t>
            </a:r>
            <a:r>
              <a:rPr lang="en-AU" dirty="0"/>
              <a:t>packages needed by applications to </a:t>
            </a:r>
            <a:r>
              <a:rPr lang="en-AU" dirty="0" smtClean="0"/>
              <a:t>run, publish application </a:t>
            </a:r>
            <a:r>
              <a:rPr lang="en-AU" dirty="0" err="1" smtClean="0"/>
              <a:t>etc</a:t>
            </a:r>
            <a:endParaRPr lang="en-AU" dirty="0" smtClean="0"/>
          </a:p>
          <a:p>
            <a:r>
              <a:rPr lang="en-AU" dirty="0">
                <a:hlinkClick r:id="rId3"/>
              </a:rPr>
              <a:t>https://</a:t>
            </a:r>
            <a:r>
              <a:rPr lang="en-AU" dirty="0" smtClean="0">
                <a:hlinkClick r:id="rId3"/>
              </a:rPr>
              <a:t>github.com/aspnet/home</a:t>
            </a:r>
            <a:r>
              <a:rPr lang="en-AU" dirty="0"/>
              <a:t> </a:t>
            </a:r>
            <a:r>
              <a:rPr lang="en-AU" dirty="0" smtClean="0"/>
              <a:t>choose Stable(</a:t>
            </a:r>
            <a:r>
              <a:rPr lang="en-AU" dirty="0" err="1" smtClean="0"/>
              <a:t>ish</a:t>
            </a:r>
            <a:r>
              <a:rPr lang="en-AU" dirty="0" smtClean="0"/>
              <a:t>) or Optimistic</a:t>
            </a:r>
            <a:endParaRPr lang="en-AU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AU" dirty="0" smtClean="0"/>
              <a:t>Join the Conversation #VS2015 </a:t>
            </a:r>
            <a:r>
              <a:rPr lang="en-AU" dirty="0" smtClean="0"/>
              <a:t>@</a:t>
            </a:r>
            <a:r>
              <a:rPr lang="en-AU" dirty="0" err="1" smtClean="0"/>
              <a:t>DuncHunter</a:t>
            </a:r>
            <a:r>
              <a:rPr lang="en-AU" dirty="0" smtClean="0"/>
              <a:t> @</a:t>
            </a:r>
            <a:r>
              <a:rPr lang="en-AU" dirty="0" err="1" smtClean="0"/>
              <a:t>AdamStephensen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5482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3. DNX 4.5.1 and DNX Core</a:t>
            </a:r>
            <a:endParaRPr lang="en-AU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AU" dirty="0" smtClean="0"/>
              <a:t>Join the Conversation #VS2015 </a:t>
            </a:r>
            <a:r>
              <a:rPr lang="en-AU" dirty="0" smtClean="0"/>
              <a:t>@</a:t>
            </a:r>
            <a:r>
              <a:rPr lang="en-AU" dirty="0" err="1" smtClean="0"/>
              <a:t>DuncHunter</a:t>
            </a:r>
            <a:r>
              <a:rPr lang="en-AU" dirty="0" smtClean="0"/>
              <a:t> @</a:t>
            </a:r>
            <a:r>
              <a:rPr lang="en-AU" dirty="0" err="1" smtClean="0"/>
              <a:t>AdamStephensen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902" y="1825625"/>
            <a:ext cx="8768785" cy="4862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067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DNX Core</a:t>
            </a:r>
            <a:endParaRPr lang="en-AU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dirty="0" smtClean="0"/>
              <a:t>Is a cross platform .NET library that can run on other platforms.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AU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dirty="0" smtClean="0"/>
              <a:t>Should you target this by default?</a:t>
            </a:r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AU" dirty="0" smtClean="0"/>
              <a:t>Join the Conversation #VS2015 </a:t>
            </a:r>
            <a:r>
              <a:rPr lang="en-AU" dirty="0" smtClean="0"/>
              <a:t>@</a:t>
            </a:r>
            <a:r>
              <a:rPr lang="en-AU" dirty="0" err="1" smtClean="0"/>
              <a:t>DuncHunter</a:t>
            </a:r>
            <a:r>
              <a:rPr lang="en-AU" dirty="0" smtClean="0"/>
              <a:t> @</a:t>
            </a:r>
            <a:r>
              <a:rPr lang="en-AU" dirty="0" err="1" smtClean="0"/>
              <a:t>AdamStephensen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8714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DNX 4.5.1</a:t>
            </a:r>
            <a:endParaRPr lang="en-AU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dirty="0" smtClean="0"/>
              <a:t>This is the full .NET Framework that has extra API calls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dirty="0" smtClean="0"/>
              <a:t>Use this if there are extra features you need or if you don’t care about running your Web applications on a </a:t>
            </a:r>
            <a:r>
              <a:rPr lang="en-AU" dirty="0" err="1" smtClean="0"/>
              <a:t>linux</a:t>
            </a:r>
            <a:r>
              <a:rPr lang="en-AU" dirty="0" smtClean="0"/>
              <a:t> server</a:t>
            </a:r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AU" dirty="0" smtClean="0"/>
              <a:t>Join the Conversation #VS2015 </a:t>
            </a:r>
            <a:r>
              <a:rPr lang="en-AU" dirty="0" smtClean="0"/>
              <a:t>@</a:t>
            </a:r>
            <a:r>
              <a:rPr lang="en-AU" dirty="0" err="1" smtClean="0"/>
              <a:t>DuncHunter</a:t>
            </a:r>
            <a:r>
              <a:rPr lang="en-AU" dirty="0" smtClean="0"/>
              <a:t> @</a:t>
            </a:r>
            <a:r>
              <a:rPr lang="en-AU" dirty="0" err="1" smtClean="0"/>
              <a:t>AdamStephensen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1879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DNX </a:t>
            </a:r>
            <a:endParaRPr lang="en-AU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AU" dirty="0" smtClean="0"/>
              <a:t>You can change which you target in the project’s properties page</a:t>
            </a:r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AU" dirty="0" smtClean="0"/>
              <a:t>Join the Conversation #VS2015 </a:t>
            </a:r>
            <a:r>
              <a:rPr lang="en-AU" dirty="0" smtClean="0"/>
              <a:t>@</a:t>
            </a:r>
            <a:r>
              <a:rPr lang="en-AU" dirty="0" err="1" smtClean="0"/>
              <a:t>DuncHunter</a:t>
            </a:r>
            <a:r>
              <a:rPr lang="en-AU" dirty="0" smtClean="0"/>
              <a:t> @</a:t>
            </a:r>
            <a:r>
              <a:rPr lang="en-AU" dirty="0" err="1" smtClean="0"/>
              <a:t>AdamStephensen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0283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 dirty="0" smtClean="0"/>
              <a:t>Join the Conversation #VS2015 </a:t>
            </a:r>
            <a:r>
              <a:rPr lang="en-AU" dirty="0" smtClean="0"/>
              <a:t>@</a:t>
            </a:r>
            <a:r>
              <a:rPr lang="en-AU" dirty="0" err="1" smtClean="0"/>
              <a:t>DuncHunter</a:t>
            </a:r>
            <a:r>
              <a:rPr lang="en-AU" dirty="0" smtClean="0"/>
              <a:t> @</a:t>
            </a:r>
            <a:r>
              <a:rPr lang="en-AU" dirty="0" err="1" smtClean="0"/>
              <a:t>AdamStephensen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51465"/>
            <a:ext cx="12192000" cy="4448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900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03" b="8203"/>
          <a:stretch>
            <a:fillRect/>
          </a:stretch>
        </p:blipFill>
        <p:spPr/>
      </p:pic>
      <p:sp>
        <p:nvSpPr>
          <p:cNvPr id="15" name="Text Placeholder 14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AU" dirty="0" smtClean="0"/>
              <a:t>@Adamstephensen | Solution Architect @ SSW</a:t>
            </a:r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4572001" y="1343025"/>
            <a:ext cx="7620000" cy="3848100"/>
          </a:xfrm>
        </p:spPr>
        <p:txBody>
          <a:bodyPr/>
          <a:lstStyle/>
          <a:p>
            <a:r>
              <a:rPr lang="en-AU" sz="4400" dirty="0" smtClean="0"/>
              <a:t>WHAT’S NEW IN Angular2 &amp; ASP.NET 5</a:t>
            </a:r>
            <a:endParaRPr lang="en-US" dirty="0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 smtClean="0">
                <a:solidFill>
                  <a:schemeClr val="bg1"/>
                </a:solidFill>
              </a:rPr>
              <a:t>Join the Conversation #VS2015 </a:t>
            </a:r>
            <a:r>
              <a:rPr lang="en-AU" dirty="0" smtClean="0">
                <a:solidFill>
                  <a:schemeClr val="bg1"/>
                </a:solidFill>
              </a:rPr>
              <a:t>@</a:t>
            </a:r>
            <a:r>
              <a:rPr lang="en-AU" dirty="0" err="1" smtClean="0">
                <a:solidFill>
                  <a:schemeClr val="bg1"/>
                </a:solidFill>
              </a:rPr>
              <a:t>DuncHunter</a:t>
            </a:r>
            <a:r>
              <a:rPr lang="en-AU" dirty="0" smtClean="0">
                <a:solidFill>
                  <a:schemeClr val="bg1"/>
                </a:solidFill>
              </a:rPr>
              <a:t> @</a:t>
            </a:r>
            <a:r>
              <a:rPr lang="en-AU" dirty="0" err="1" smtClean="0">
                <a:solidFill>
                  <a:schemeClr val="bg1"/>
                </a:solidFill>
              </a:rPr>
              <a:t>AdamStephensen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283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551903"/>
            <a:ext cx="1527349" cy="20298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268036" y="368968"/>
            <a:ext cx="6171061" cy="5987382"/>
          </a:xfrm>
        </p:spPr>
        <p:txBody>
          <a:bodyPr anchor="ctr">
            <a:noAutofit/>
          </a:bodyPr>
          <a:lstStyle/>
          <a:p>
            <a:r>
              <a:rPr lang="en-AU" sz="7200" dirty="0" smtClean="0"/>
              <a:t>Package Managers</a:t>
            </a:r>
            <a:endParaRPr lang="en-AU" sz="7200" dirty="0"/>
          </a:p>
        </p:txBody>
      </p:sp>
      <p:pic>
        <p:nvPicPr>
          <p:cNvPr id="4098" name="Picture 2" descr="http://sd.keepcalm-o-matic.co.uk/i/keep-calm-im-a-developer.png"/>
          <p:cNvPicPr>
            <a:picLocks noGrp="1" noChangeAspect="1" noChangeArrowheads="1"/>
          </p:cNvPicPr>
          <p:nvPr>
            <p:ph type="pic" sz="quarter" idx="1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8" b="548"/>
          <a:stretch>
            <a:fillRect/>
          </a:stretch>
        </p:blipFill>
        <p:spPr bwMode="auto">
          <a:xfrm>
            <a:off x="0" y="54592"/>
            <a:ext cx="5095876" cy="6803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AU" dirty="0" smtClean="0"/>
              <a:t>Join the Conversation #VS2015 </a:t>
            </a:r>
            <a:r>
              <a:rPr lang="en-AU" dirty="0" smtClean="0"/>
              <a:t>@</a:t>
            </a:r>
            <a:r>
              <a:rPr lang="en-AU" dirty="0" err="1" smtClean="0"/>
              <a:t>DuncHunter</a:t>
            </a:r>
            <a:r>
              <a:rPr lang="en-AU" dirty="0" smtClean="0"/>
              <a:t> @</a:t>
            </a:r>
            <a:r>
              <a:rPr lang="en-AU" dirty="0" err="1" smtClean="0"/>
              <a:t>AdamStephensen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0760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Problems with Nuget…</a:t>
            </a:r>
            <a:endParaRPr lang="en-GB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 smtClean="0"/>
              <a:t>Libraries not always up to date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People would </a:t>
            </a:r>
            <a:r>
              <a:rPr lang="en-GB" dirty="0" smtClean="0"/>
              <a:t>download latest files </a:t>
            </a:r>
            <a:r>
              <a:rPr lang="en-GB" dirty="0"/>
              <a:t>from </a:t>
            </a:r>
            <a:r>
              <a:rPr lang="en-GB" dirty="0" err="1"/>
              <a:t>G</a:t>
            </a:r>
            <a:r>
              <a:rPr lang="en-GB" dirty="0" err="1" smtClean="0"/>
              <a:t>ithub</a:t>
            </a:r>
            <a:endParaRPr lang="en-GB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 smtClean="0"/>
              <a:t>No tooling for building the front end… </a:t>
            </a:r>
            <a:br>
              <a:rPr lang="en-GB" dirty="0" smtClean="0"/>
            </a:br>
            <a:r>
              <a:rPr lang="en-GB" dirty="0" smtClean="0"/>
              <a:t>MVC Bundler is ok but not good enough…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 smtClean="0"/>
              <a:t>Nuget is mainly for Visual Studio developers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AU" dirty="0" smtClean="0"/>
              <a:t>Join the Conversation #VS2015 </a:t>
            </a:r>
            <a:r>
              <a:rPr lang="en-AU" dirty="0" smtClean="0"/>
              <a:t>@</a:t>
            </a:r>
            <a:r>
              <a:rPr lang="en-AU" dirty="0" err="1" smtClean="0"/>
              <a:t>DuncHunter</a:t>
            </a:r>
            <a:r>
              <a:rPr lang="en-AU" dirty="0" smtClean="0"/>
              <a:t> @</a:t>
            </a:r>
            <a:r>
              <a:rPr lang="en-AU" dirty="0" err="1" smtClean="0"/>
              <a:t>AdamStephensen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9942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4294967295"/>
          </p:nvPr>
        </p:nvSpPr>
        <p:spPr>
          <a:xfrm>
            <a:off x="832513" y="1610436"/>
            <a:ext cx="10686197" cy="4766619"/>
          </a:xfrm>
          <a:prstGeom prst="rect">
            <a:avLst/>
          </a:prstGeom>
        </p:spPr>
        <p:txBody>
          <a:bodyPr/>
          <a:lstStyle/>
          <a:p>
            <a:r>
              <a:rPr lang="en-AU" dirty="0" smtClean="0"/>
              <a:t>Bower is a front end </a:t>
            </a:r>
            <a:r>
              <a:rPr lang="en-AU" dirty="0" err="1" smtClean="0"/>
              <a:t>javascript</a:t>
            </a:r>
            <a:r>
              <a:rPr lang="en-AU" dirty="0" smtClean="0"/>
              <a:t> package manager (created by Twitter)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err="1" smtClean="0"/>
              <a:t>bower.json</a:t>
            </a:r>
            <a:endParaRPr lang="en-AU" dirty="0"/>
          </a:p>
        </p:txBody>
      </p:sp>
      <p:sp>
        <p:nvSpPr>
          <p:cNvPr id="5" name="Rectangle 4"/>
          <p:cNvSpPr/>
          <p:nvPr/>
        </p:nvSpPr>
        <p:spPr>
          <a:xfrm>
            <a:off x="6676770" y="2426017"/>
            <a:ext cx="5396779" cy="44319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</a:t>
            </a:r>
            <a:r>
              <a:rPr lang="en-AU" sz="1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ower.json</a:t>
            </a:r>
            <a:endParaRPr lang="en-AU" sz="14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AU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  <a:endParaRPr lang="en-AU" sz="1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AU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AU" sz="1400" dirty="0">
                <a:solidFill>
                  <a:srgbClr val="2E75B6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"name"</a:t>
            </a:r>
            <a:r>
              <a:rPr lang="en-AU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 </a:t>
            </a:r>
            <a:r>
              <a:rPr lang="en-AU" sz="1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AU" sz="1400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WebApplication</a:t>
            </a:r>
            <a:r>
              <a:rPr lang="en-AU" sz="1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AU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AU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AU" sz="1400" dirty="0">
                <a:solidFill>
                  <a:srgbClr val="2E75B6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"private"</a:t>
            </a:r>
            <a:r>
              <a:rPr lang="en-AU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 </a:t>
            </a:r>
            <a:r>
              <a:rPr lang="en-AU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true</a:t>
            </a:r>
            <a:r>
              <a:rPr lang="en-AU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AU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AU" sz="1400" dirty="0">
                <a:solidFill>
                  <a:srgbClr val="2E75B6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"dependencies"</a:t>
            </a:r>
            <a:r>
              <a:rPr lang="en-AU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 {</a:t>
            </a:r>
          </a:p>
          <a:p>
            <a:r>
              <a:rPr lang="en-AU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AU" sz="1400" dirty="0">
                <a:solidFill>
                  <a:srgbClr val="2E75B6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"bootstrap"</a:t>
            </a:r>
            <a:r>
              <a:rPr lang="en-AU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 </a:t>
            </a:r>
            <a:r>
              <a:rPr lang="en-AU" sz="1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"3.0.0"</a:t>
            </a:r>
            <a:r>
              <a:rPr lang="en-AU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AU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AU" sz="1400" dirty="0">
                <a:solidFill>
                  <a:srgbClr val="2E75B6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AU" sz="1600" dirty="0" err="1">
                <a:solidFill>
                  <a:srgbClr val="2E75B6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jquery</a:t>
            </a:r>
            <a:r>
              <a:rPr lang="en-AU" sz="1400" dirty="0">
                <a:solidFill>
                  <a:srgbClr val="2E75B6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AU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 </a:t>
            </a:r>
            <a:r>
              <a:rPr lang="en-AU" sz="1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"1.10.2"</a:t>
            </a:r>
            <a:r>
              <a:rPr lang="en-AU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AU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AU" sz="1400" dirty="0">
                <a:solidFill>
                  <a:srgbClr val="2E75B6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AU" sz="1400" dirty="0" err="1">
                <a:solidFill>
                  <a:srgbClr val="2E75B6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jquery</a:t>
            </a:r>
            <a:r>
              <a:rPr lang="en-AU" sz="1400" dirty="0">
                <a:solidFill>
                  <a:srgbClr val="2E75B6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-validation"</a:t>
            </a:r>
            <a:r>
              <a:rPr lang="en-AU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 </a:t>
            </a:r>
            <a:r>
              <a:rPr lang="en-AU" sz="1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"1.11.1"</a:t>
            </a:r>
            <a:r>
              <a:rPr lang="en-AU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AU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AU" sz="1400" dirty="0">
                <a:solidFill>
                  <a:srgbClr val="2E75B6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AU" sz="1400" dirty="0" err="1">
                <a:solidFill>
                  <a:srgbClr val="2E75B6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jquery</a:t>
            </a:r>
            <a:r>
              <a:rPr lang="en-AU" sz="1400" dirty="0">
                <a:solidFill>
                  <a:srgbClr val="2E75B6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-validation-unobtrusive"</a:t>
            </a:r>
            <a:r>
              <a:rPr lang="en-AU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 </a:t>
            </a:r>
            <a:r>
              <a:rPr lang="en-AU" sz="1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"3.2.2"</a:t>
            </a:r>
            <a:r>
              <a:rPr lang="en-AU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AU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AU" sz="1400" dirty="0">
                <a:solidFill>
                  <a:srgbClr val="2E75B6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"hammer.js"</a:t>
            </a:r>
            <a:r>
              <a:rPr lang="en-AU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 </a:t>
            </a:r>
            <a:r>
              <a:rPr lang="en-AU" sz="1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"2.0.4"</a:t>
            </a:r>
            <a:r>
              <a:rPr lang="en-AU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AU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AU" sz="1400" dirty="0">
                <a:solidFill>
                  <a:srgbClr val="2E75B6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"bootstrap-touch-carousel"</a:t>
            </a:r>
            <a:r>
              <a:rPr lang="en-AU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 </a:t>
            </a:r>
            <a:r>
              <a:rPr lang="en-AU" sz="1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"0.8.0"</a:t>
            </a:r>
            <a:endParaRPr lang="en-AU" sz="1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AU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},</a:t>
            </a:r>
          </a:p>
          <a:p>
            <a:r>
              <a:rPr lang="en-AU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AU" sz="1400" dirty="0">
                <a:solidFill>
                  <a:srgbClr val="2E75B6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AU" sz="1400" dirty="0" err="1">
                <a:solidFill>
                  <a:srgbClr val="2E75B6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exportsOverride</a:t>
            </a:r>
            <a:r>
              <a:rPr lang="en-AU" sz="1400" dirty="0">
                <a:solidFill>
                  <a:srgbClr val="2E75B6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AU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 {</a:t>
            </a:r>
          </a:p>
          <a:p>
            <a:r>
              <a:rPr lang="en-AU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AU" sz="1400" dirty="0">
                <a:solidFill>
                  <a:srgbClr val="2E75B6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"bootstrap"</a:t>
            </a:r>
            <a:r>
              <a:rPr lang="en-AU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 {</a:t>
            </a:r>
          </a:p>
          <a:p>
            <a:r>
              <a:rPr lang="en-AU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AU" sz="1400" dirty="0">
                <a:solidFill>
                  <a:srgbClr val="2E75B6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AU" sz="1400" dirty="0" err="1">
                <a:solidFill>
                  <a:srgbClr val="2E75B6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js</a:t>
            </a:r>
            <a:r>
              <a:rPr lang="en-AU" sz="1400" dirty="0">
                <a:solidFill>
                  <a:srgbClr val="2E75B6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AU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 </a:t>
            </a:r>
            <a:r>
              <a:rPr lang="en-AU" sz="1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AU" sz="1400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dist</a:t>
            </a:r>
            <a:r>
              <a:rPr lang="en-AU" sz="1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</a:t>
            </a:r>
            <a:r>
              <a:rPr lang="en-AU" sz="1400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js</a:t>
            </a:r>
            <a:r>
              <a:rPr lang="en-AU" sz="1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/*.*"</a:t>
            </a:r>
            <a:r>
              <a:rPr lang="en-AU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AU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AU" sz="1400" dirty="0">
                <a:solidFill>
                  <a:srgbClr val="2E75B6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AU" sz="1400" dirty="0" err="1">
                <a:solidFill>
                  <a:srgbClr val="2E75B6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css</a:t>
            </a:r>
            <a:r>
              <a:rPr lang="en-AU" sz="1400" dirty="0">
                <a:solidFill>
                  <a:srgbClr val="2E75B6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AU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 </a:t>
            </a:r>
            <a:r>
              <a:rPr lang="en-AU" sz="1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AU" sz="1400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dist</a:t>
            </a:r>
            <a:r>
              <a:rPr lang="en-AU" sz="1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</a:t>
            </a:r>
            <a:r>
              <a:rPr lang="en-AU" sz="1400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css</a:t>
            </a:r>
            <a:r>
              <a:rPr lang="en-AU" sz="1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/*.*"</a:t>
            </a:r>
            <a:r>
              <a:rPr lang="en-AU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AU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AU" sz="1400" dirty="0">
                <a:solidFill>
                  <a:srgbClr val="2E75B6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"fonts"</a:t>
            </a:r>
            <a:r>
              <a:rPr lang="en-AU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 </a:t>
            </a:r>
            <a:r>
              <a:rPr lang="en-AU" sz="1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AU" sz="1400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dist</a:t>
            </a:r>
            <a:r>
              <a:rPr lang="en-AU" sz="1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/fonts/*.*"</a:t>
            </a:r>
            <a:endParaRPr lang="en-AU" sz="1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AU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},</a:t>
            </a:r>
          </a:p>
          <a:p>
            <a:r>
              <a:rPr lang="en-AU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AU" sz="1400" dirty="0" smtClean="0">
                <a:solidFill>
                  <a:srgbClr val="2E75B6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  <a:endParaRPr lang="en-AU" sz="1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AU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6" name="Picture 2" descr="Bower 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6980" y="329802"/>
            <a:ext cx="1457077" cy="1280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3108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757" y="1274787"/>
            <a:ext cx="5752381" cy="4628571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31859" y="227421"/>
            <a:ext cx="10686196" cy="907407"/>
          </a:xfrm>
        </p:spPr>
        <p:txBody>
          <a:bodyPr/>
          <a:lstStyle/>
          <a:p>
            <a:r>
              <a:rPr lang="en-GB" dirty="0" smtClean="0"/>
              <a:t>Before: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6677" y="1274787"/>
            <a:ext cx="5791200" cy="4657090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 flipH="1">
            <a:off x="337721" y="1301261"/>
            <a:ext cx="5758279" cy="465709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337721" y="1301261"/>
            <a:ext cx="5752417" cy="4630616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2" descr="https://www.nuget.org/Content/Logos/nugetlog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6427" y="5931876"/>
            <a:ext cx="2171700" cy="71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https://www.nuget.org/Content/Logos/nugetlog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7472" y="5931877"/>
            <a:ext cx="2171700" cy="71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Bower log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9192" y="3034213"/>
            <a:ext cx="1420206" cy="1248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1856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77283" y="96796"/>
            <a:ext cx="10686196" cy="994889"/>
          </a:xfrm>
        </p:spPr>
        <p:txBody>
          <a:bodyPr/>
          <a:lstStyle/>
          <a:p>
            <a:r>
              <a:rPr lang="en-GB" dirty="0" smtClean="0"/>
              <a:t>Now… </a:t>
            </a:r>
            <a:r>
              <a:rPr lang="en-GB" dirty="0" err="1" smtClean="0"/>
              <a:t>bower.json</a:t>
            </a:r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2850" y="1360033"/>
            <a:ext cx="5706215" cy="4156800"/>
          </a:xfrm>
          <a:prstGeom prst="rect">
            <a:avLst/>
          </a:prstGeom>
        </p:spPr>
      </p:pic>
      <p:pic>
        <p:nvPicPr>
          <p:cNvPr id="10" name="Picture 2" descr="Bower 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6620" y="5695862"/>
            <a:ext cx="666261" cy="585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ttps://www.nuget.org/Content/Logos/nugetlog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9376" y="5567068"/>
            <a:ext cx="2171700" cy="71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" y="1360033"/>
            <a:ext cx="6181407" cy="4156800"/>
          </a:xfrm>
          <a:prstGeom prst="rect">
            <a:avLst/>
          </a:prstGeom>
        </p:spPr>
      </p:pic>
      <p:sp>
        <p:nvSpPr>
          <p:cNvPr id="11" name="Rounded Rectangular Callout 10"/>
          <p:cNvSpPr/>
          <p:nvPr/>
        </p:nvSpPr>
        <p:spPr>
          <a:xfrm>
            <a:off x="2331721" y="987331"/>
            <a:ext cx="3786904" cy="490843"/>
          </a:xfrm>
          <a:prstGeom prst="wedgeRoundRectCallout">
            <a:avLst>
              <a:gd name="adj1" fmla="val -44833"/>
              <a:gd name="adj2" fmla="val 117593"/>
              <a:gd name="adj3" fmla="val 16667"/>
            </a:avLst>
          </a:prstGeom>
          <a:solidFill>
            <a:srgbClr val="FFFFFF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b="1" dirty="0" smtClean="0">
                <a:solidFill>
                  <a:schemeClr val="tx1"/>
                </a:solidFill>
              </a:rPr>
              <a:t>Front end libraries in </a:t>
            </a:r>
            <a:r>
              <a:rPr lang="en-AU" b="1" dirty="0" err="1" smtClean="0">
                <a:solidFill>
                  <a:schemeClr val="tx1"/>
                </a:solidFill>
              </a:rPr>
              <a:t>bower.json</a:t>
            </a:r>
            <a:endParaRPr lang="en-AU" b="1" dirty="0">
              <a:solidFill>
                <a:schemeClr val="tx1"/>
              </a:solidFill>
            </a:endParaRPr>
          </a:p>
        </p:txBody>
      </p:sp>
      <p:sp>
        <p:nvSpPr>
          <p:cNvPr id="12" name="Rounded Rectangular Callout 11"/>
          <p:cNvSpPr/>
          <p:nvPr/>
        </p:nvSpPr>
        <p:spPr>
          <a:xfrm>
            <a:off x="8178289" y="1027246"/>
            <a:ext cx="3820439" cy="450928"/>
          </a:xfrm>
          <a:prstGeom prst="wedgeRoundRectCallout">
            <a:avLst>
              <a:gd name="adj1" fmla="val -31302"/>
              <a:gd name="adj2" fmla="val 192887"/>
              <a:gd name="adj3" fmla="val 16667"/>
            </a:avLst>
          </a:prstGeom>
          <a:solidFill>
            <a:srgbClr val="FFFFFF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b="1" dirty="0" smtClean="0">
                <a:solidFill>
                  <a:schemeClr val="tx1"/>
                </a:solidFill>
              </a:rPr>
              <a:t>ASP.NET libraries in </a:t>
            </a:r>
            <a:r>
              <a:rPr lang="en-AU" b="1" dirty="0" err="1" smtClean="0">
                <a:solidFill>
                  <a:schemeClr val="tx1"/>
                </a:solidFill>
              </a:rPr>
              <a:t>Nuget</a:t>
            </a:r>
            <a:endParaRPr lang="en-AU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3273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4294967295"/>
          </p:nvPr>
        </p:nvSpPr>
        <p:spPr>
          <a:xfrm>
            <a:off x="832513" y="1610436"/>
            <a:ext cx="10686197" cy="4766619"/>
          </a:xfrm>
          <a:prstGeom prst="rect">
            <a:avLst/>
          </a:prstGeo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dirty="0" smtClean="0"/>
              <a:t>List of NPM (Node Package Manager) packages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dirty="0" smtClean="0"/>
              <a:t>NPM is a </a:t>
            </a:r>
            <a:r>
              <a:rPr lang="en-AU" dirty="0" err="1" smtClean="0"/>
              <a:t>javascript</a:t>
            </a:r>
            <a:r>
              <a:rPr lang="en-AU" dirty="0" smtClean="0"/>
              <a:t> package manager for development tasks (e.g. </a:t>
            </a:r>
            <a:r>
              <a:rPr lang="en-AU" dirty="0" err="1" smtClean="0"/>
              <a:t>minification</a:t>
            </a:r>
            <a:r>
              <a:rPr lang="en-AU" dirty="0" smtClean="0"/>
              <a:t>, bundling, sass, less, image optimization)</a:t>
            </a:r>
            <a:endParaRPr lang="en-AU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367380"/>
            <a:ext cx="11439099" cy="1321720"/>
          </a:xfrm>
        </p:spPr>
        <p:txBody>
          <a:bodyPr/>
          <a:lstStyle/>
          <a:p>
            <a:r>
              <a:rPr lang="en-AU" dirty="0" err="1" smtClean="0"/>
              <a:t>package.json</a:t>
            </a:r>
            <a:r>
              <a:rPr lang="en-AU" dirty="0" smtClean="0"/>
              <a:t>  </a:t>
            </a:r>
            <a:r>
              <a:rPr lang="en-AU" dirty="0" smtClean="0"/>
              <a:t>(frontend work)</a:t>
            </a:r>
            <a:endParaRPr lang="en-AU" dirty="0"/>
          </a:p>
        </p:txBody>
      </p:sp>
      <p:sp>
        <p:nvSpPr>
          <p:cNvPr id="2" name="Rectangle 1"/>
          <p:cNvSpPr/>
          <p:nvPr/>
        </p:nvSpPr>
        <p:spPr>
          <a:xfrm>
            <a:off x="6262874" y="3993745"/>
            <a:ext cx="5499742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package.json</a:t>
            </a:r>
            <a:endParaRPr lang="en-AU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AU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en-AU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AU" dirty="0" smtClean="0">
                <a:solidFill>
                  <a:srgbClr val="2E75B6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"version"</a:t>
            </a:r>
            <a:r>
              <a:rPr lang="en-AU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 </a:t>
            </a:r>
            <a:r>
              <a:rPr lang="en-AU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"0.0.0"</a:t>
            </a:r>
            <a:r>
              <a:rPr lang="en-AU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AU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AU" dirty="0" smtClean="0">
                <a:solidFill>
                  <a:srgbClr val="2E75B6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"name"</a:t>
            </a:r>
            <a:r>
              <a:rPr lang="en-AU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 </a:t>
            </a:r>
            <a:r>
              <a:rPr lang="en-AU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""</a:t>
            </a:r>
            <a:r>
              <a:rPr lang="en-AU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AU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AU" dirty="0" smtClean="0">
                <a:solidFill>
                  <a:srgbClr val="2E75B6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AU" dirty="0" err="1" smtClean="0">
                <a:solidFill>
                  <a:srgbClr val="2E75B6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devDependencies</a:t>
            </a:r>
            <a:r>
              <a:rPr lang="en-AU" dirty="0" smtClean="0">
                <a:solidFill>
                  <a:srgbClr val="2E75B6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AU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 {</a:t>
            </a:r>
          </a:p>
          <a:p>
            <a:r>
              <a:rPr lang="en-AU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AU" dirty="0" smtClean="0">
                <a:solidFill>
                  <a:srgbClr val="2E75B6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"grunt"</a:t>
            </a:r>
            <a:r>
              <a:rPr lang="en-AU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 </a:t>
            </a:r>
            <a:r>
              <a:rPr lang="en-AU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"0.4.5"</a:t>
            </a:r>
            <a:r>
              <a:rPr lang="en-AU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A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AU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</a:t>
            </a:r>
            <a:r>
              <a:rPr lang="en-AU" dirty="0" smtClean="0">
                <a:solidFill>
                  <a:srgbClr val="2E75B6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"grunt-beautify"</a:t>
            </a:r>
            <a:r>
              <a:rPr lang="en-AU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 </a:t>
            </a:r>
            <a:r>
              <a:rPr lang="en-AU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"0.1.1"</a:t>
            </a:r>
            <a:r>
              <a:rPr lang="en-AU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AU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AU" dirty="0">
                <a:solidFill>
                  <a:srgbClr val="2E75B6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AU" dirty="0" smtClean="0">
                <a:solidFill>
                  <a:srgbClr val="2E75B6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grunt-</a:t>
            </a:r>
            <a:r>
              <a:rPr lang="en-AU" dirty="0" err="1" smtClean="0">
                <a:solidFill>
                  <a:srgbClr val="2E75B6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jslint</a:t>
            </a:r>
            <a:r>
              <a:rPr lang="en-AU" dirty="0" smtClean="0">
                <a:solidFill>
                  <a:srgbClr val="2E75B6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AU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 </a:t>
            </a:r>
            <a:r>
              <a:rPr lang="en-AU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"1.1.12"</a:t>
            </a:r>
            <a:r>
              <a:rPr lang="en-AU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AU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AU" dirty="0" smtClean="0">
                <a:solidFill>
                  <a:srgbClr val="2E75B6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"grunt-bower-task"</a:t>
            </a:r>
            <a:r>
              <a:rPr lang="en-AU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 </a:t>
            </a:r>
            <a:r>
              <a:rPr lang="en-AU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"0.4.0"</a:t>
            </a:r>
            <a:endParaRPr lang="en-AU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AU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</a:t>
            </a:r>
          </a:p>
          <a:p>
            <a:r>
              <a:rPr lang="en-AU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A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2745" y="367380"/>
            <a:ext cx="2639676" cy="1029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85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New terms </a:t>
            </a:r>
            <a:r>
              <a:rPr lang="en-AU" dirty="0" smtClean="0"/>
              <a:t>– Package Managers</a:t>
            </a:r>
            <a:endParaRPr lang="en-AU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dirty="0" smtClean="0"/>
              <a:t>Bower</a:t>
            </a:r>
            <a:endParaRPr lang="en-AU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dirty="0" smtClean="0"/>
              <a:t>NPM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dirty="0" err="1" smtClean="0"/>
              <a:t>Nuget</a:t>
            </a:r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AU" dirty="0" smtClean="0"/>
              <a:t>Join the Conversation #VS2015 </a:t>
            </a:r>
            <a:r>
              <a:rPr lang="en-AU" dirty="0" smtClean="0"/>
              <a:t>@</a:t>
            </a:r>
            <a:r>
              <a:rPr lang="en-AU" dirty="0" err="1" smtClean="0"/>
              <a:t>DuncHunter</a:t>
            </a:r>
            <a:r>
              <a:rPr lang="en-AU" dirty="0" smtClean="0"/>
              <a:t> @</a:t>
            </a:r>
            <a:r>
              <a:rPr lang="en-AU" dirty="0" err="1" smtClean="0"/>
              <a:t>AdamStephensen</a:t>
            </a:r>
            <a:endParaRPr lang="en-US" dirty="0"/>
          </a:p>
        </p:txBody>
      </p:sp>
      <p:pic>
        <p:nvPicPr>
          <p:cNvPr id="3074" name="Picture 2" descr="Bower 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2343" y="1936790"/>
            <a:ext cx="749916" cy="659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2343" y="2972118"/>
            <a:ext cx="1209620" cy="47175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857911" y="3667371"/>
            <a:ext cx="3417157" cy="633005"/>
          </a:xfrm>
          <a:prstGeom prst="rect">
            <a:avLst/>
          </a:prstGeom>
          <a:solidFill>
            <a:schemeClr val="bg2">
              <a:lumMod val="25000"/>
              <a:alpha val="75000"/>
            </a:schemeClr>
          </a:solidFill>
        </p:spPr>
        <p:txBody>
          <a:bodyPr wrap="none" rtlCol="0" anchor="ctr">
            <a:normAutofit/>
          </a:bodyPr>
          <a:lstStyle/>
          <a:p>
            <a:r>
              <a:rPr lang="en-AU" dirty="0" smtClean="0">
                <a:solidFill>
                  <a:schemeClr val="bg1"/>
                </a:solidFill>
              </a:rPr>
              <a:t>&lt;Next PBI – create a cool logo&gt;</a:t>
            </a:r>
          </a:p>
        </p:txBody>
      </p:sp>
    </p:spTree>
    <p:extLst>
      <p:ext uri="{BB962C8B-B14F-4D97-AF65-F5344CB8AC3E}">
        <p14:creationId xmlns:p14="http://schemas.microsoft.com/office/powerpoint/2010/main" val="2213164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 dirty="0" smtClean="0"/>
              <a:t>Join the Conversation #VS2015 </a:t>
            </a:r>
            <a:r>
              <a:rPr lang="en-AU" dirty="0" smtClean="0"/>
              <a:t>@</a:t>
            </a:r>
            <a:r>
              <a:rPr lang="en-AU" dirty="0" err="1" smtClean="0"/>
              <a:t>DuncHunter</a:t>
            </a:r>
            <a:r>
              <a:rPr lang="en-AU" dirty="0" smtClean="0"/>
              <a:t> @</a:t>
            </a:r>
            <a:r>
              <a:rPr lang="en-AU" dirty="0" err="1" smtClean="0"/>
              <a:t>AdamStephensen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902" y="90332"/>
            <a:ext cx="10999424" cy="6767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460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New </a:t>
            </a:r>
            <a:r>
              <a:rPr lang="en-AU" dirty="0" err="1" smtClean="0"/>
              <a:t>NuGet</a:t>
            </a:r>
            <a:r>
              <a:rPr lang="en-AU" dirty="0" smtClean="0"/>
              <a:t> Package Manager</a:t>
            </a:r>
            <a:endParaRPr lang="en-AU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dirty="0" smtClean="0"/>
              <a:t>Looks nicer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dirty="0" smtClean="0"/>
              <a:t>Makes it easier to install other version of </a:t>
            </a:r>
            <a:r>
              <a:rPr lang="en-AU" dirty="0" err="1" smtClean="0"/>
              <a:t>NuGet</a:t>
            </a:r>
            <a:r>
              <a:rPr lang="en-AU" dirty="0" smtClean="0"/>
              <a:t> packages</a:t>
            </a:r>
            <a:endParaRPr lang="en-AU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AU" dirty="0" smtClean="0"/>
              <a:t>Join the Conversation #VS2015 </a:t>
            </a:r>
            <a:r>
              <a:rPr lang="en-AU" dirty="0" smtClean="0"/>
              <a:t>@</a:t>
            </a:r>
            <a:r>
              <a:rPr lang="en-AU" dirty="0" err="1" smtClean="0"/>
              <a:t>DuncHunter</a:t>
            </a:r>
            <a:r>
              <a:rPr lang="en-AU" dirty="0" smtClean="0"/>
              <a:t> @</a:t>
            </a:r>
            <a:r>
              <a:rPr lang="en-AU" dirty="0" err="1" smtClean="0"/>
              <a:t>AdamStephensen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276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What goes where?</a:t>
            </a:r>
            <a:endParaRPr lang="en-AU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752902" y="1828801"/>
            <a:ext cx="10600898" cy="4235668"/>
          </a:xfrm>
        </p:spPr>
        <p:txBody>
          <a:bodyPr>
            <a:normAutofit fontScale="92500" lnSpcReduction="2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dirty="0" err="1" smtClean="0"/>
              <a:t>NuGet</a:t>
            </a:r>
            <a:r>
              <a:rPr lang="en-AU" dirty="0" smtClean="0"/>
              <a:t> - .NET Dependencies (</a:t>
            </a:r>
            <a:r>
              <a:rPr lang="en-AU" dirty="0" err="1" smtClean="0"/>
              <a:t>eg</a:t>
            </a:r>
            <a:r>
              <a:rPr lang="en-AU" dirty="0" smtClean="0"/>
              <a:t>. </a:t>
            </a:r>
            <a:r>
              <a:rPr lang="en-AU" dirty="0" err="1" smtClean="0"/>
              <a:t>SignalR</a:t>
            </a:r>
            <a:r>
              <a:rPr lang="en-AU" dirty="0" smtClean="0"/>
              <a:t>, </a:t>
            </a:r>
            <a:r>
              <a:rPr lang="en-AU" dirty="0" err="1" smtClean="0"/>
              <a:t>Owin</a:t>
            </a:r>
            <a:r>
              <a:rPr lang="en-AU" dirty="0" smtClean="0"/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dirty="0"/>
              <a:t>Bower – Frontend </a:t>
            </a:r>
            <a:r>
              <a:rPr lang="en-AU" dirty="0" err="1"/>
              <a:t>Javascript</a:t>
            </a:r>
            <a:r>
              <a:rPr lang="en-AU" dirty="0"/>
              <a:t> Dependencies </a:t>
            </a:r>
            <a:r>
              <a:rPr lang="en-AU" dirty="0" smtClean="0"/>
              <a:t>(</a:t>
            </a:r>
            <a:r>
              <a:rPr lang="en-AU" dirty="0" err="1" smtClean="0"/>
              <a:t>eg</a:t>
            </a:r>
            <a:r>
              <a:rPr lang="en-AU" dirty="0" smtClean="0"/>
              <a:t>. jQuery</a:t>
            </a:r>
            <a:r>
              <a:rPr lang="en-AU" dirty="0"/>
              <a:t>, Angular</a:t>
            </a:r>
            <a:r>
              <a:rPr lang="en-AU" dirty="0" smtClean="0"/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dirty="0" smtClean="0"/>
              <a:t>NPM </a:t>
            </a:r>
            <a:r>
              <a:rPr lang="en-AU" dirty="0"/>
              <a:t>– Backend </a:t>
            </a:r>
            <a:r>
              <a:rPr lang="en-AU" dirty="0" err="1"/>
              <a:t>Javascript</a:t>
            </a:r>
            <a:r>
              <a:rPr lang="en-AU" dirty="0"/>
              <a:t> Dev Tools  </a:t>
            </a:r>
            <a:r>
              <a:rPr lang="en-AU" dirty="0" smtClean="0"/>
              <a:t>(</a:t>
            </a:r>
            <a:r>
              <a:rPr lang="en-AU" dirty="0" err="1" smtClean="0"/>
              <a:t>eg</a:t>
            </a:r>
            <a:r>
              <a:rPr lang="en-AU" dirty="0" smtClean="0"/>
              <a:t>. </a:t>
            </a:r>
            <a:r>
              <a:rPr lang="en-AU" dirty="0" err="1" smtClean="0"/>
              <a:t>lodash</a:t>
            </a:r>
            <a:r>
              <a:rPr lang="en-AU" dirty="0"/>
              <a:t>, </a:t>
            </a:r>
            <a:r>
              <a:rPr lang="en-AU" dirty="0" err="1"/>
              <a:t>browserify</a:t>
            </a:r>
            <a:r>
              <a:rPr lang="en-AU" dirty="0"/>
              <a:t>, </a:t>
            </a:r>
            <a:r>
              <a:rPr lang="en-AU" dirty="0" err="1"/>
              <a:t>watchify</a:t>
            </a:r>
            <a:r>
              <a:rPr lang="en-AU" dirty="0"/>
              <a:t>, </a:t>
            </a:r>
            <a:r>
              <a:rPr lang="en-AU" dirty="0" smtClean="0"/>
              <a:t>grunt</a:t>
            </a:r>
            <a:r>
              <a:rPr lang="en-AU" dirty="0"/>
              <a:t>, </a:t>
            </a:r>
            <a:r>
              <a:rPr lang="en-AU" dirty="0" err="1" smtClean="0"/>
              <a:t>JSHint</a:t>
            </a:r>
            <a:r>
              <a:rPr lang="en-AU" dirty="0" smtClean="0"/>
              <a:t>)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dirty="0" smtClean="0"/>
              <a:t>Grunt/Gulp – </a:t>
            </a:r>
            <a:r>
              <a:rPr lang="en-AU" dirty="0" err="1" smtClean="0"/>
              <a:t>MSBuild</a:t>
            </a:r>
            <a:r>
              <a:rPr lang="en-AU" dirty="0" smtClean="0"/>
              <a:t> for client side files (</a:t>
            </a:r>
            <a:r>
              <a:rPr lang="en-AU" dirty="0" err="1" smtClean="0"/>
              <a:t>eg</a:t>
            </a:r>
            <a:r>
              <a:rPr lang="en-AU" dirty="0" smtClean="0"/>
              <a:t>. Bundling)</a:t>
            </a:r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AU" dirty="0" smtClean="0"/>
              <a:t>Join the Conversation #VS2015 </a:t>
            </a:r>
            <a:r>
              <a:rPr lang="en-AU" dirty="0" smtClean="0"/>
              <a:t>@</a:t>
            </a:r>
            <a:r>
              <a:rPr lang="en-AU" dirty="0" err="1" smtClean="0"/>
              <a:t>DuncHunter</a:t>
            </a:r>
            <a:r>
              <a:rPr lang="en-AU" dirty="0" smtClean="0"/>
              <a:t> @</a:t>
            </a:r>
            <a:r>
              <a:rPr lang="en-AU" dirty="0" err="1" smtClean="0"/>
              <a:t>AdamStephensen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2532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752903" y="367379"/>
            <a:ext cx="10686196" cy="5443485"/>
          </a:xfrm>
        </p:spPr>
        <p:txBody>
          <a:bodyPr anchor="ctr">
            <a:normAutofit/>
          </a:bodyPr>
          <a:lstStyle/>
          <a:p>
            <a:pPr algn="ctr"/>
            <a:r>
              <a:rPr lang="en-AU" dirty="0" smtClean="0"/>
              <a:t>Who are you ? </a:t>
            </a:r>
            <a:br>
              <a:rPr lang="en-AU" dirty="0" smtClean="0"/>
            </a:br>
            <a:r>
              <a:rPr lang="en-AU" dirty="0"/>
              <a:t/>
            </a:r>
            <a:br>
              <a:rPr lang="en-AU" dirty="0"/>
            </a:br>
            <a:r>
              <a:rPr lang="en-AU" dirty="0" smtClean="0"/>
              <a:t>What are you working on?</a:t>
            </a:r>
            <a:br>
              <a:rPr lang="en-AU" dirty="0" smtClean="0"/>
            </a:br>
            <a:r>
              <a:rPr lang="en-AU" dirty="0"/>
              <a:t/>
            </a:r>
            <a:br>
              <a:rPr lang="en-AU" dirty="0"/>
            </a:br>
            <a:r>
              <a:rPr lang="en-AU" dirty="0" smtClean="0"/>
              <a:t>What are you looking to take away?</a:t>
            </a:r>
            <a:r>
              <a:rPr lang="en-AU" dirty="0" smtClean="0"/>
              <a:t> </a:t>
            </a:r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AU" dirty="0" smtClean="0"/>
              <a:t>Join the Conversation #VS2015 </a:t>
            </a:r>
            <a:r>
              <a:rPr lang="en-AU" dirty="0" smtClean="0"/>
              <a:t>@</a:t>
            </a:r>
            <a:r>
              <a:rPr lang="en-AU" dirty="0" err="1" smtClean="0"/>
              <a:t>DuncHunter</a:t>
            </a:r>
            <a:r>
              <a:rPr lang="en-AU" dirty="0" smtClean="0"/>
              <a:t> @</a:t>
            </a:r>
            <a:r>
              <a:rPr lang="en-AU" dirty="0" err="1" smtClean="0"/>
              <a:t>AdamStephensen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9607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Which to use where? </a:t>
            </a:r>
            <a:endParaRPr lang="en-AU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dirty="0" smtClean="0"/>
              <a:t>Bye </a:t>
            </a:r>
            <a:r>
              <a:rPr lang="en-AU" dirty="0" err="1" smtClean="0"/>
              <a:t>bye</a:t>
            </a:r>
            <a:r>
              <a:rPr lang="en-AU" dirty="0" smtClean="0"/>
              <a:t> bower?</a:t>
            </a:r>
            <a:endParaRPr lang="en-AU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AU" dirty="0" smtClean="0"/>
              <a:t>Join the Conversation #VS2015 </a:t>
            </a:r>
            <a:r>
              <a:rPr lang="en-AU" dirty="0" smtClean="0"/>
              <a:t>@</a:t>
            </a:r>
            <a:r>
              <a:rPr lang="en-AU" dirty="0" err="1" smtClean="0"/>
              <a:t>DuncHunter</a:t>
            </a:r>
            <a:r>
              <a:rPr lang="en-AU" dirty="0" smtClean="0"/>
              <a:t> @</a:t>
            </a:r>
            <a:r>
              <a:rPr lang="en-AU" dirty="0" err="1" smtClean="0"/>
              <a:t>AdamStephensen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5151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551903"/>
            <a:ext cx="1527349" cy="20298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268036" y="368968"/>
            <a:ext cx="6171061" cy="5987382"/>
          </a:xfrm>
        </p:spPr>
        <p:txBody>
          <a:bodyPr anchor="ctr">
            <a:noAutofit/>
          </a:bodyPr>
          <a:lstStyle/>
          <a:p>
            <a:r>
              <a:rPr lang="en-AU" sz="7200" dirty="0" smtClean="0"/>
              <a:t>Front End Build</a:t>
            </a:r>
            <a:endParaRPr lang="en-AU" sz="7200" dirty="0"/>
          </a:p>
        </p:txBody>
      </p:sp>
      <p:pic>
        <p:nvPicPr>
          <p:cNvPr id="4098" name="Picture 2" descr="http://sd.keepcalm-o-matic.co.uk/i/keep-calm-im-a-developer.png"/>
          <p:cNvPicPr>
            <a:picLocks noGrp="1" noChangeAspect="1" noChangeArrowheads="1"/>
          </p:cNvPicPr>
          <p:nvPr>
            <p:ph type="pic" sz="quarter" idx="1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8" b="548"/>
          <a:stretch>
            <a:fillRect/>
          </a:stretch>
        </p:blipFill>
        <p:spPr bwMode="auto">
          <a:xfrm>
            <a:off x="0" y="54592"/>
            <a:ext cx="5095876" cy="6803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AU" dirty="0" smtClean="0"/>
              <a:t>Join the Conversation #VS2015 </a:t>
            </a:r>
            <a:r>
              <a:rPr lang="en-AU" dirty="0" smtClean="0"/>
              <a:t>@</a:t>
            </a:r>
            <a:r>
              <a:rPr lang="en-AU" dirty="0" err="1" smtClean="0"/>
              <a:t>DuncHunter</a:t>
            </a:r>
            <a:r>
              <a:rPr lang="en-AU" dirty="0" smtClean="0"/>
              <a:t> @</a:t>
            </a:r>
            <a:r>
              <a:rPr lang="en-AU" dirty="0" err="1" smtClean="0"/>
              <a:t>AdamStephensen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5902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i="1" dirty="0" smtClean="0"/>
              <a:t>We now need a build process for our frontends not just our </a:t>
            </a:r>
            <a:r>
              <a:rPr lang="en-AU" i="1" dirty="0" err="1" smtClean="0"/>
              <a:t>backends</a:t>
            </a:r>
            <a:r>
              <a:rPr lang="en-AU" i="1" dirty="0" smtClean="0"/>
              <a:t>.</a:t>
            </a:r>
            <a:endParaRPr lang="en-AU" i="1" dirty="0"/>
          </a:p>
        </p:txBody>
      </p:sp>
    </p:spTree>
    <p:extLst>
      <p:ext uri="{BB962C8B-B14F-4D97-AF65-F5344CB8AC3E}">
        <p14:creationId xmlns:p14="http://schemas.microsoft.com/office/powerpoint/2010/main" val="776732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4294967295"/>
          </p:nvPr>
        </p:nvSpPr>
        <p:spPr>
          <a:xfrm>
            <a:off x="832513" y="1610436"/>
            <a:ext cx="10686197" cy="4766619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dirty="0" smtClean="0"/>
              <a:t>A </a:t>
            </a:r>
            <a:r>
              <a:rPr lang="en-AU" dirty="0" err="1" smtClean="0"/>
              <a:t>javascript</a:t>
            </a:r>
            <a:r>
              <a:rPr lang="en-AU" dirty="0" smtClean="0"/>
              <a:t> task runner (installed by </a:t>
            </a:r>
            <a:r>
              <a:rPr lang="en-AU" dirty="0" err="1" smtClean="0"/>
              <a:t>npm</a:t>
            </a:r>
            <a:r>
              <a:rPr lang="en-AU" dirty="0" smtClean="0"/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dirty="0" smtClean="0"/>
              <a:t>Use it to process your </a:t>
            </a:r>
            <a:r>
              <a:rPr lang="en-AU" dirty="0" err="1" smtClean="0"/>
              <a:t>js</a:t>
            </a:r>
            <a:r>
              <a:rPr lang="en-AU" dirty="0" smtClean="0"/>
              <a:t> and </a:t>
            </a:r>
            <a:r>
              <a:rPr lang="en-AU" dirty="0" err="1" smtClean="0"/>
              <a:t>css</a:t>
            </a:r>
            <a:r>
              <a:rPr lang="en-AU" dirty="0" smtClean="0"/>
              <a:t> files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dirty="0" err="1" smtClean="0"/>
              <a:t>Minification</a:t>
            </a:r>
            <a:r>
              <a:rPr lang="en-AU" dirty="0" smtClean="0"/>
              <a:t> / Uglification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dirty="0" smtClean="0"/>
              <a:t>Less / Sass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dirty="0" smtClean="0"/>
              <a:t>Beautify / </a:t>
            </a:r>
            <a:r>
              <a:rPr lang="en-AU" dirty="0"/>
              <a:t>P</a:t>
            </a:r>
            <a:r>
              <a:rPr lang="en-AU" dirty="0" smtClean="0"/>
              <a:t>rettify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dirty="0" smtClean="0"/>
              <a:t>Bundling…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35280" y="367380"/>
            <a:ext cx="11103819" cy="1321720"/>
          </a:xfrm>
        </p:spPr>
        <p:txBody>
          <a:bodyPr/>
          <a:lstStyle/>
          <a:p>
            <a:r>
              <a:rPr lang="en-AU" dirty="0" smtClean="0"/>
              <a:t>gulpfile.js  (build frontend)</a:t>
            </a:r>
            <a:endParaRPr lang="en-AU" dirty="0"/>
          </a:p>
        </p:txBody>
      </p:sp>
      <p:pic>
        <p:nvPicPr>
          <p:cNvPr id="8" name="Picture 2" descr="http://brunch.io/images/others/gulp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2650" y="161715"/>
            <a:ext cx="2908919" cy="2908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6919" y="3330688"/>
            <a:ext cx="6115050" cy="3171825"/>
          </a:xfrm>
          <a:prstGeom prst="rect">
            <a:avLst/>
          </a:prstGeom>
        </p:spPr>
      </p:pic>
      <p:pic>
        <p:nvPicPr>
          <p:cNvPr id="9" name="Picture 4" descr="http://gruntjs.com/img/grunt-logo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4113" y="1246686"/>
            <a:ext cx="1497024" cy="1763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5719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4294967295"/>
          </p:nvPr>
        </p:nvSpPr>
        <p:spPr>
          <a:xfrm>
            <a:off x="832513" y="1610436"/>
            <a:ext cx="10686197" cy="4766619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dirty="0" smtClean="0"/>
              <a:t>A </a:t>
            </a:r>
            <a:r>
              <a:rPr lang="en-AU" dirty="0" err="1" smtClean="0"/>
              <a:t>javascript</a:t>
            </a:r>
            <a:r>
              <a:rPr lang="en-AU" dirty="0" smtClean="0"/>
              <a:t> task runner (installed by </a:t>
            </a:r>
            <a:r>
              <a:rPr lang="en-AU" dirty="0" err="1" smtClean="0"/>
              <a:t>npm</a:t>
            </a:r>
            <a:r>
              <a:rPr lang="en-AU" dirty="0" smtClean="0"/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dirty="0" smtClean="0"/>
              <a:t>Use it to process your </a:t>
            </a:r>
            <a:r>
              <a:rPr lang="en-AU" dirty="0" err="1" smtClean="0"/>
              <a:t>js</a:t>
            </a:r>
            <a:r>
              <a:rPr lang="en-AU" dirty="0" smtClean="0"/>
              <a:t> and </a:t>
            </a:r>
            <a:r>
              <a:rPr lang="en-AU" dirty="0" err="1" smtClean="0"/>
              <a:t>css</a:t>
            </a:r>
            <a:r>
              <a:rPr lang="en-AU" dirty="0" smtClean="0"/>
              <a:t> files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dirty="0" err="1" smtClean="0"/>
              <a:t>Minification</a:t>
            </a:r>
            <a:r>
              <a:rPr lang="en-AU" dirty="0" smtClean="0"/>
              <a:t> / Uglification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dirty="0" smtClean="0"/>
              <a:t>Less / Sass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dirty="0" smtClean="0"/>
              <a:t>Beautify / </a:t>
            </a:r>
            <a:r>
              <a:rPr lang="en-AU" dirty="0"/>
              <a:t>P</a:t>
            </a:r>
            <a:r>
              <a:rPr lang="en-AU" dirty="0" smtClean="0"/>
              <a:t>rettify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dirty="0" smtClean="0"/>
              <a:t>Bundling…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35280" y="367380"/>
            <a:ext cx="11103819" cy="1321720"/>
          </a:xfrm>
        </p:spPr>
        <p:txBody>
          <a:bodyPr/>
          <a:lstStyle/>
          <a:p>
            <a:r>
              <a:rPr lang="en-AU" dirty="0" smtClean="0"/>
              <a:t>gruntfile.js  </a:t>
            </a:r>
            <a:r>
              <a:rPr lang="en-AU" dirty="0" smtClean="0"/>
              <a:t>(build frontend)</a:t>
            </a:r>
            <a:endParaRPr lang="en-AU" dirty="0"/>
          </a:p>
        </p:txBody>
      </p:sp>
      <p:sp>
        <p:nvSpPr>
          <p:cNvPr id="2" name="Rectangle 1"/>
          <p:cNvSpPr/>
          <p:nvPr/>
        </p:nvSpPr>
        <p:spPr>
          <a:xfrm>
            <a:off x="6646377" y="3318570"/>
            <a:ext cx="5545623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gruntfile.js</a:t>
            </a:r>
          </a:p>
          <a:p>
            <a:r>
              <a:rPr lang="en-AU" sz="1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module.exports</a:t>
            </a:r>
            <a:r>
              <a:rPr lang="en-AU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AU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 </a:t>
            </a:r>
            <a:r>
              <a:rPr lang="en-AU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function</a:t>
            </a:r>
            <a:r>
              <a:rPr lang="en-AU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(grunt) {</a:t>
            </a:r>
          </a:p>
          <a:p>
            <a:r>
              <a:rPr lang="en-AU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AU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grunt.initConfig</a:t>
            </a:r>
            <a:r>
              <a:rPr lang="en-AU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({</a:t>
            </a:r>
          </a:p>
          <a:p>
            <a:r>
              <a:rPr lang="en-AU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bower: {</a:t>
            </a:r>
          </a:p>
          <a:p>
            <a:r>
              <a:rPr lang="en-AU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install: {</a:t>
            </a:r>
          </a:p>
          <a:p>
            <a:r>
              <a:rPr lang="en-AU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options: {</a:t>
            </a:r>
          </a:p>
          <a:p>
            <a:r>
              <a:rPr lang="en-AU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    </a:t>
            </a:r>
            <a:r>
              <a:rPr lang="en-AU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targetDir</a:t>
            </a:r>
            <a:r>
              <a:rPr lang="en-AU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 </a:t>
            </a:r>
            <a:r>
              <a:rPr lang="en-AU" sz="1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AU" sz="1400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wwwroot</a:t>
            </a:r>
            <a:r>
              <a:rPr lang="en-AU" sz="1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/lib"</a:t>
            </a:r>
            <a:r>
              <a:rPr lang="en-AU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AU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    layout: </a:t>
            </a:r>
            <a:r>
              <a:rPr lang="en-AU" sz="1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AU" sz="1400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byComponent</a:t>
            </a:r>
            <a:r>
              <a:rPr lang="en-AU" sz="1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AU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AU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    </a:t>
            </a:r>
            <a:r>
              <a:rPr lang="en-AU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cleanTargetDir</a:t>
            </a:r>
            <a:r>
              <a:rPr lang="en-AU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 </a:t>
            </a:r>
            <a:r>
              <a:rPr lang="en-AU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false</a:t>
            </a:r>
            <a:endParaRPr lang="en-AU" sz="1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AU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}</a:t>
            </a:r>
          </a:p>
          <a:p>
            <a:r>
              <a:rPr lang="en-AU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}</a:t>
            </a:r>
          </a:p>
          <a:p>
            <a:r>
              <a:rPr lang="en-AU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}</a:t>
            </a:r>
          </a:p>
          <a:p>
            <a:r>
              <a:rPr lang="en-AU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});</a:t>
            </a:r>
          </a:p>
          <a:p>
            <a:r>
              <a:rPr lang="en-AU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AU" sz="1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grunt.registerTask</a:t>
            </a:r>
            <a:r>
              <a:rPr lang="en-AU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AU" sz="1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"default"</a:t>
            </a:r>
            <a:r>
              <a:rPr lang="en-AU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[</a:t>
            </a:r>
            <a:r>
              <a:rPr lang="en-AU" sz="1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AU" sz="1400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bower:install</a:t>
            </a:r>
            <a:r>
              <a:rPr lang="en-AU" sz="1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AU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]);</a:t>
            </a:r>
          </a:p>
          <a:p>
            <a:r>
              <a:rPr lang="en-AU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AU" sz="1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grunt.loadNpmTasks</a:t>
            </a:r>
            <a:r>
              <a:rPr lang="en-AU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AU" sz="1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"grunt-bower-task"</a:t>
            </a:r>
            <a:r>
              <a:rPr lang="en-AU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AU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  <a:endParaRPr lang="en-AU" sz="1400" dirty="0"/>
          </a:p>
        </p:txBody>
      </p:sp>
      <p:pic>
        <p:nvPicPr>
          <p:cNvPr id="5" name="Picture 4" descr="http://gruntjs.com/img/grunt-logo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0249" y="367380"/>
            <a:ext cx="1487652" cy="1752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182" y="3318569"/>
            <a:ext cx="6238195" cy="2959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2106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sz="4800" dirty="0" smtClean="0"/>
              <a:t/>
            </a:r>
            <a:br>
              <a:rPr lang="en-AU" sz="4800" dirty="0" smtClean="0"/>
            </a:br>
            <a:r>
              <a:rPr lang="en-AU" sz="4800" dirty="0" smtClean="0"/>
              <a:t>Instead use the </a:t>
            </a:r>
            <a:r>
              <a:rPr lang="en-AU" sz="4800" dirty="0"/>
              <a:t>task </a:t>
            </a:r>
            <a:r>
              <a:rPr lang="en-AU" sz="4800" dirty="0" smtClean="0"/>
              <a:t>runner </a:t>
            </a:r>
            <a:r>
              <a:rPr lang="en-AU" sz="4800" dirty="0" err="1" smtClean="0"/>
              <a:t>Gulpjs</a:t>
            </a:r>
            <a:endParaRPr lang="en-AU" sz="4800" dirty="0"/>
          </a:p>
        </p:txBody>
      </p:sp>
      <p:pic>
        <p:nvPicPr>
          <p:cNvPr id="11266" name="Picture 2" descr="http://brunch.io/images/others/gulp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4044" y="124697"/>
            <a:ext cx="2447925" cy="2447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057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1206858" y="1354855"/>
            <a:ext cx="5043948" cy="45688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sz="2800" b="1" dirty="0" smtClean="0"/>
              <a:t>Gulp JS</a:t>
            </a:r>
          </a:p>
          <a:p>
            <a:pPr marL="514350" indent="-514350">
              <a:buAutoNum type="arabicPeriod"/>
            </a:pPr>
            <a:r>
              <a:rPr lang="en-AU" sz="2800" dirty="0" smtClean="0"/>
              <a:t>Stream based so less read/write</a:t>
            </a:r>
          </a:p>
          <a:p>
            <a:pPr marL="514350" indent="-514350">
              <a:buAutoNum type="arabicPeriod"/>
            </a:pPr>
            <a:r>
              <a:rPr lang="en-AU" sz="2800" dirty="0" smtClean="0"/>
              <a:t>Code over configuration</a:t>
            </a:r>
          </a:p>
          <a:p>
            <a:pPr marL="514350" indent="-514350">
              <a:buAutoNum type="arabicPeriod"/>
            </a:pPr>
            <a:r>
              <a:rPr lang="en-AU" sz="2800" dirty="0" smtClean="0"/>
              <a:t>1500+ plugins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AU" dirty="0"/>
              <a:t>Join the Conversation #</a:t>
            </a:r>
            <a:r>
              <a:rPr lang="en-AU" dirty="0" err="1"/>
              <a:t>DevSuperPowersIP</a:t>
            </a:r>
            <a:r>
              <a:rPr lang="en-AU" dirty="0"/>
              <a:t> @</a:t>
            </a:r>
            <a:r>
              <a:rPr lang="en-AU" dirty="0" err="1"/>
              <a:t>DuncHunter</a:t>
            </a:r>
            <a:r>
              <a:rPr lang="en-AU" dirty="0"/>
              <a:t> </a:t>
            </a:r>
            <a:r>
              <a:rPr lang="en-AU" dirty="0" smtClean="0"/>
              <a:t>@</a:t>
            </a:r>
            <a:r>
              <a:rPr lang="en-AU" dirty="0" err="1" smtClean="0"/>
              <a:t>DuncHunter</a:t>
            </a:r>
            <a:r>
              <a:rPr lang="en-AU" dirty="0" smtClean="0"/>
              <a:t> @</a:t>
            </a:r>
            <a:r>
              <a:rPr lang="en-AU" dirty="0" err="1" smtClean="0"/>
              <a:t>AdamStephensen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39961" y="-163562"/>
            <a:ext cx="8799138" cy="1321720"/>
          </a:xfrm>
        </p:spPr>
        <p:txBody>
          <a:bodyPr/>
          <a:lstStyle/>
          <a:p>
            <a:r>
              <a:rPr lang="en-AU" dirty="0" smtClean="0"/>
              <a:t>Gulp versus Grunt</a:t>
            </a:r>
            <a:endParaRPr lang="en-AU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4220" y="248282"/>
            <a:ext cx="1409755" cy="1819751"/>
          </a:xfrm>
          <a:prstGeom prst="rect">
            <a:avLst/>
          </a:prstGeom>
        </p:spPr>
      </p:pic>
      <p:pic>
        <p:nvPicPr>
          <p:cNvPr id="7" name="Picture 2" descr="http://brunch.io/images/others/gulp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1590" y="143666"/>
            <a:ext cx="2028983" cy="2028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6395149" y="1352857"/>
            <a:ext cx="5043948" cy="45688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sz="2800" b="1" dirty="0" smtClean="0"/>
              <a:t>Grunt JS</a:t>
            </a:r>
          </a:p>
          <a:p>
            <a:pPr marL="514350" indent="-514350">
              <a:buAutoNum type="arabicPeriod"/>
            </a:pPr>
            <a:r>
              <a:rPr lang="en-AU" sz="2800" dirty="0" smtClean="0"/>
              <a:t>File based</a:t>
            </a:r>
          </a:p>
          <a:p>
            <a:pPr marL="514350" indent="-514350">
              <a:buAutoNum type="arabicPeriod"/>
            </a:pPr>
            <a:r>
              <a:rPr lang="en-AU" sz="2800" dirty="0" smtClean="0"/>
              <a:t>Configuration over code</a:t>
            </a:r>
          </a:p>
          <a:p>
            <a:pPr marL="514350" indent="-514350">
              <a:buAutoNum type="arabicPeriod"/>
            </a:pPr>
            <a:r>
              <a:rPr lang="en-AU" sz="2800" dirty="0" smtClean="0"/>
              <a:t>3000+ plugins</a:t>
            </a:r>
          </a:p>
        </p:txBody>
      </p:sp>
    </p:spTree>
    <p:extLst>
      <p:ext uri="{BB962C8B-B14F-4D97-AF65-F5344CB8AC3E}">
        <p14:creationId xmlns:p14="http://schemas.microsoft.com/office/powerpoint/2010/main" val="1530848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 dirty="0"/>
              <a:t>Join the Conversation #</a:t>
            </a:r>
            <a:r>
              <a:rPr lang="en-AU" dirty="0" err="1"/>
              <a:t>DevSuperPowersIP</a:t>
            </a:r>
            <a:r>
              <a:rPr lang="en-AU" dirty="0"/>
              <a:t> @</a:t>
            </a:r>
            <a:r>
              <a:rPr lang="en-AU" dirty="0" err="1"/>
              <a:t>DuncHunter</a:t>
            </a:r>
            <a:r>
              <a:rPr lang="en-AU" dirty="0"/>
              <a:t> </a:t>
            </a:r>
            <a:r>
              <a:rPr lang="en-AU" dirty="0" smtClean="0"/>
              <a:t>@</a:t>
            </a:r>
            <a:r>
              <a:rPr lang="en-AU" dirty="0" err="1" smtClean="0"/>
              <a:t>DuncHunter</a:t>
            </a:r>
            <a:r>
              <a:rPr lang="en-AU" dirty="0" smtClean="0"/>
              <a:t> @</a:t>
            </a:r>
            <a:r>
              <a:rPr lang="en-AU" dirty="0" err="1" smtClean="0"/>
              <a:t>AdamStephensen</a:t>
            </a:r>
            <a:endParaRPr lang="en-US" dirty="0"/>
          </a:p>
        </p:txBody>
      </p:sp>
      <p:pic>
        <p:nvPicPr>
          <p:cNvPr id="15362" name="Picture 2" descr="http://i1.visualstudiogallery.msdn.s-msft.com/8e1b4368-4afb-467a-bc13-9650572db708/image/file/140744/1/consol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58" y="1852782"/>
            <a:ext cx="5622618" cy="363604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  <a:extLst/>
        </p:spPr>
      </p:pic>
      <p:pic>
        <p:nvPicPr>
          <p:cNvPr id="15364" name="Picture 4" descr="http://i1.visualstudiogallery.msdn.s-msft.com/8e1b4368-4afb-467a-bc13-9650572db708/image/file/140746/1/bindings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804747"/>
            <a:ext cx="5534308" cy="373211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251458" y="542788"/>
            <a:ext cx="10686196" cy="132172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en-AU" dirty="0" smtClean="0"/>
              <a:t>Visual Studio task runner explorer</a:t>
            </a:r>
            <a:endParaRPr lang="en-AU" dirty="0"/>
          </a:p>
        </p:txBody>
      </p:sp>
      <p:sp>
        <p:nvSpPr>
          <p:cNvPr id="7" name="Rectangle 6"/>
          <p:cNvSpPr/>
          <p:nvPr/>
        </p:nvSpPr>
        <p:spPr>
          <a:xfrm>
            <a:off x="531677" y="2879533"/>
            <a:ext cx="1399871" cy="294969"/>
          </a:xfrm>
          <a:prstGeom prst="rect">
            <a:avLst/>
          </a:prstGeom>
          <a:noFill/>
          <a:ln w="28575">
            <a:solidFill>
              <a:srgbClr val="D84D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" name="Rectangle 7"/>
          <p:cNvSpPr/>
          <p:nvPr/>
        </p:nvSpPr>
        <p:spPr>
          <a:xfrm>
            <a:off x="9130478" y="3384755"/>
            <a:ext cx="2308620" cy="390832"/>
          </a:xfrm>
          <a:prstGeom prst="rect">
            <a:avLst/>
          </a:prstGeom>
          <a:noFill/>
          <a:ln w="28575">
            <a:solidFill>
              <a:srgbClr val="D84D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71478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78420" y="368968"/>
            <a:ext cx="3813717" cy="4030754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Bundling and </a:t>
            </a:r>
            <a:r>
              <a:rPr lang="en-GB" dirty="0" err="1" smtClean="0"/>
              <a:t>Minification</a:t>
            </a:r>
            <a:r>
              <a:rPr lang="en-GB" dirty="0" smtClean="0"/>
              <a:t>… Before</a:t>
            </a:r>
            <a:br>
              <a:rPr lang="en-GB" dirty="0" smtClean="0"/>
            </a:br>
            <a:r>
              <a:rPr lang="en-GB" dirty="0"/>
              <a:t/>
            </a:r>
            <a:br>
              <a:rPr lang="en-GB" dirty="0"/>
            </a:br>
            <a:r>
              <a:rPr lang="en-GB" sz="4000" dirty="0" err="1" smtClean="0"/>
              <a:t>App_Start</a:t>
            </a:r>
            <a:r>
              <a:rPr lang="en-GB" sz="4000" dirty="0" smtClean="0"/>
              <a:t> folder</a:t>
            </a:r>
            <a:endParaRPr lang="en-GB" sz="4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AU" dirty="0" smtClean="0"/>
              <a:t>Join the Conversation #VS2015 </a:t>
            </a:r>
            <a:r>
              <a:rPr lang="en-AU" dirty="0" smtClean="0"/>
              <a:t>@</a:t>
            </a:r>
            <a:r>
              <a:rPr lang="en-AU" dirty="0" err="1" smtClean="0"/>
              <a:t>DuncHunter</a:t>
            </a:r>
            <a:r>
              <a:rPr lang="en-AU" dirty="0" smtClean="0"/>
              <a:t> @</a:t>
            </a:r>
            <a:r>
              <a:rPr lang="en-AU" dirty="0" err="1" smtClean="0"/>
              <a:t>AdamStephensen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8192" y="112490"/>
            <a:ext cx="8992833" cy="6823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277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AU" dirty="0" smtClean="0"/>
              <a:t>Join the Conversation #VS2015 </a:t>
            </a:r>
            <a:r>
              <a:rPr lang="en-AU" dirty="0" smtClean="0"/>
              <a:t>@</a:t>
            </a:r>
            <a:r>
              <a:rPr lang="en-AU" dirty="0" err="1" smtClean="0"/>
              <a:t>DuncHunter</a:t>
            </a:r>
            <a:r>
              <a:rPr lang="en-AU" dirty="0" smtClean="0"/>
              <a:t> @</a:t>
            </a:r>
            <a:r>
              <a:rPr lang="en-AU" dirty="0" err="1" smtClean="0"/>
              <a:t>AdamStephensen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6725" y="97217"/>
            <a:ext cx="10289137" cy="6760783"/>
          </a:xfrm>
          <a:prstGeom prst="rect">
            <a:avLst/>
          </a:prstGeom>
        </p:spPr>
      </p:pic>
      <p:sp>
        <p:nvSpPr>
          <p:cNvPr id="9" name="Title 6"/>
          <p:cNvSpPr>
            <a:spLocks noGrp="1"/>
          </p:cNvSpPr>
          <p:nvPr>
            <p:ph type="title"/>
          </p:nvPr>
        </p:nvSpPr>
        <p:spPr>
          <a:xfrm>
            <a:off x="-2" y="367380"/>
            <a:ext cx="4572001" cy="5264794"/>
          </a:xfrm>
        </p:spPr>
        <p:txBody>
          <a:bodyPr>
            <a:normAutofit/>
          </a:bodyPr>
          <a:lstStyle/>
          <a:p>
            <a:r>
              <a:rPr lang="en-GB" sz="4400" dirty="0" smtClean="0"/>
              <a:t>Bundling and </a:t>
            </a:r>
            <a:r>
              <a:rPr lang="en-GB" sz="4400" dirty="0" err="1" smtClean="0"/>
              <a:t>Minification</a:t>
            </a:r>
            <a:r>
              <a:rPr lang="en-GB" sz="4400" dirty="0" smtClean="0"/>
              <a:t>… VS2015</a:t>
            </a:r>
            <a:r>
              <a:rPr lang="en-GB" sz="4400" dirty="0"/>
              <a:t/>
            </a:r>
            <a:br>
              <a:rPr lang="en-GB" sz="4400" dirty="0"/>
            </a:br>
            <a:r>
              <a:rPr lang="en-GB" sz="4400" dirty="0" smtClean="0"/>
              <a:t/>
            </a:r>
            <a:br>
              <a:rPr lang="en-GB" sz="4400" dirty="0" smtClean="0"/>
            </a:br>
            <a:r>
              <a:rPr lang="en-AU" sz="4400" dirty="0"/>
              <a:t>gruntfile.js  (build frontend)</a:t>
            </a:r>
            <a:endParaRPr lang="en-GB" sz="4400" dirty="0"/>
          </a:p>
        </p:txBody>
      </p:sp>
    </p:spTree>
    <p:extLst>
      <p:ext uri="{BB962C8B-B14F-4D97-AF65-F5344CB8AC3E}">
        <p14:creationId xmlns:p14="http://schemas.microsoft.com/office/powerpoint/2010/main" val="1176200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ubtitle 10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AU" dirty="0" smtClean="0"/>
              <a:t>http://adamstephensen.com</a:t>
            </a:r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Adam </a:t>
            </a:r>
            <a:r>
              <a:rPr lang="en-AU" dirty="0" err="1" smtClean="0"/>
              <a:t>Stephensen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AU" dirty="0" smtClean="0"/>
              <a:t>      @</a:t>
            </a:r>
            <a:r>
              <a:rPr lang="en-AU" dirty="0" err="1" smtClean="0"/>
              <a:t>AdamStephensen</a:t>
            </a:r>
            <a:r>
              <a:rPr lang="en-AU" dirty="0" smtClean="0"/>
              <a:t> 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AU" dirty="0" smtClean="0"/>
              <a:t>Solution </a:t>
            </a:r>
            <a:r>
              <a:rPr lang="en-AU" dirty="0"/>
              <a:t>Architect at SSW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AU" dirty="0" smtClean="0"/>
              <a:t>Building Awesome Teams and Software</a:t>
            </a:r>
            <a:endParaRPr lang="en-AU" dirty="0"/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AU" dirty="0" smtClean="0"/>
              <a:t>Focus on Enterprise Web and Development Best Practices</a:t>
            </a:r>
            <a:endParaRPr lang="en-AU" dirty="0"/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AU" dirty="0" smtClean="0"/>
              <a:t>Principal Mentor @ </a:t>
            </a:r>
            <a:r>
              <a:rPr lang="en-AU" dirty="0" err="1" smtClean="0"/>
              <a:t>FireBootCamp</a:t>
            </a:r>
            <a:endParaRPr lang="en-AU" dirty="0" smtClean="0"/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AU" dirty="0" smtClean="0"/>
              <a:t>Microsoft Australia Partner Award for Learning</a:t>
            </a:r>
            <a:endParaRPr lang="en-AU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AU" dirty="0" smtClean="0"/>
              <a:t>Join the Conversation #VS2015 @</a:t>
            </a:r>
            <a:r>
              <a:rPr lang="en-AU" dirty="0" err="1" smtClean="0"/>
              <a:t>AdamStephensen</a:t>
            </a:r>
            <a:endParaRPr lang="en-US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9962" y="2408673"/>
            <a:ext cx="352425" cy="352425"/>
          </a:xfrm>
          <a:prstGeom prst="rect">
            <a:avLst/>
          </a:prstGeom>
        </p:spPr>
      </p:pic>
      <p:pic>
        <p:nvPicPr>
          <p:cNvPr id="9" name="Picture Placeholder 8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56" t="-140" r="35114" b="140"/>
          <a:stretch/>
        </p:blipFill>
        <p:spPr>
          <a:xfrm>
            <a:off x="0" y="54592"/>
            <a:ext cx="5095876" cy="6803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934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New terms </a:t>
            </a:r>
            <a:r>
              <a:rPr lang="en-AU" dirty="0" smtClean="0"/>
              <a:t>– Front End Build</a:t>
            </a:r>
            <a:endParaRPr lang="en-AU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dirty="0" smtClean="0"/>
              <a:t>Gulp</a:t>
            </a:r>
            <a:endParaRPr lang="en-AU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dirty="0" smtClean="0"/>
              <a:t>Grunt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AU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AU" dirty="0" smtClean="0"/>
              <a:t>Join the Conversation #VS2015 </a:t>
            </a:r>
            <a:r>
              <a:rPr lang="en-AU" dirty="0" smtClean="0"/>
              <a:t>@</a:t>
            </a:r>
            <a:r>
              <a:rPr lang="en-AU" dirty="0" err="1" smtClean="0"/>
              <a:t>DuncHunter</a:t>
            </a:r>
            <a:r>
              <a:rPr lang="en-AU" dirty="0" smtClean="0"/>
              <a:t> @</a:t>
            </a:r>
            <a:r>
              <a:rPr lang="en-AU" dirty="0" err="1" smtClean="0"/>
              <a:t>AdamStephensen</a:t>
            </a:r>
            <a:endParaRPr lang="en-US" dirty="0"/>
          </a:p>
        </p:txBody>
      </p:sp>
      <p:pic>
        <p:nvPicPr>
          <p:cNvPr id="3076" name="Picture 4" descr="http://gruntjs.com/img/grunt-logo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2343" y="2682395"/>
            <a:ext cx="677992" cy="798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://brunch.io/images/others/gulp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5018" y="1619903"/>
            <a:ext cx="992642" cy="992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2389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551903"/>
            <a:ext cx="1527349" cy="20298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268036" y="368968"/>
            <a:ext cx="6171061" cy="5987382"/>
          </a:xfrm>
        </p:spPr>
        <p:txBody>
          <a:bodyPr anchor="ctr">
            <a:noAutofit/>
          </a:bodyPr>
          <a:lstStyle/>
          <a:p>
            <a:r>
              <a:rPr lang="en-AU" sz="7200" dirty="0" err="1" smtClean="0"/>
              <a:t>wwwroot</a:t>
            </a:r>
            <a:endParaRPr lang="en-AU" sz="7200" dirty="0"/>
          </a:p>
        </p:txBody>
      </p:sp>
      <p:pic>
        <p:nvPicPr>
          <p:cNvPr id="4098" name="Picture 2" descr="http://sd.keepcalm-o-matic.co.uk/i/keep-calm-im-a-developer.png"/>
          <p:cNvPicPr>
            <a:picLocks noGrp="1" noChangeAspect="1" noChangeArrowheads="1"/>
          </p:cNvPicPr>
          <p:nvPr>
            <p:ph type="pic" sz="quarter" idx="1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8" b="548"/>
          <a:stretch>
            <a:fillRect/>
          </a:stretch>
        </p:blipFill>
        <p:spPr bwMode="auto">
          <a:xfrm>
            <a:off x="0" y="54592"/>
            <a:ext cx="5095876" cy="6803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AU" dirty="0" smtClean="0"/>
              <a:t>Join the Conversation #VS2015 </a:t>
            </a:r>
            <a:r>
              <a:rPr lang="en-AU" dirty="0" smtClean="0"/>
              <a:t>@</a:t>
            </a:r>
            <a:r>
              <a:rPr lang="en-AU" dirty="0" err="1" smtClean="0"/>
              <a:t>DuncHunter</a:t>
            </a:r>
            <a:r>
              <a:rPr lang="en-AU" dirty="0" smtClean="0"/>
              <a:t> @</a:t>
            </a:r>
            <a:r>
              <a:rPr lang="en-AU" dirty="0" err="1" smtClean="0"/>
              <a:t>AdamStephensen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4935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9. </a:t>
            </a:r>
            <a:r>
              <a:rPr lang="en-AU" dirty="0" err="1" smtClean="0"/>
              <a:t>wwwroot</a:t>
            </a:r>
            <a:r>
              <a:rPr lang="en-AU" dirty="0" smtClean="0"/>
              <a:t>?</a:t>
            </a:r>
            <a:endParaRPr lang="en-AU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5267325" y="1690688"/>
            <a:ext cx="6171773" cy="4557712"/>
          </a:xfrm>
        </p:spPr>
        <p:txBody>
          <a:bodyPr>
            <a:normAutofit fontScale="77500" lnSpcReduction="2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dirty="0" smtClean="0"/>
              <a:t>Static files go here (*.</a:t>
            </a:r>
            <a:r>
              <a:rPr lang="en-AU" dirty="0" err="1" smtClean="0"/>
              <a:t>js</a:t>
            </a:r>
            <a:r>
              <a:rPr lang="en-AU" dirty="0" smtClean="0"/>
              <a:t>, *.</a:t>
            </a:r>
            <a:r>
              <a:rPr lang="en-AU" dirty="0" err="1" smtClean="0"/>
              <a:t>png</a:t>
            </a:r>
            <a:r>
              <a:rPr lang="en-AU" dirty="0" smtClean="0"/>
              <a:t>, *.jpg)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dirty="0" smtClean="0"/>
              <a:t>Maps to </a:t>
            </a:r>
            <a:r>
              <a:rPr lang="en-AU" dirty="0" smtClean="0">
                <a:hlinkClick r:id="rId3"/>
              </a:rPr>
              <a:t>http://hostname/</a:t>
            </a:r>
            <a:endParaRPr lang="en-AU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dirty="0" smtClean="0"/>
              <a:t>Cleaner separation between code files and static files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dirty="0" err="1" smtClean="0"/>
              <a:t>TypeScript</a:t>
            </a:r>
            <a:r>
              <a:rPr lang="en-AU" dirty="0" smtClean="0"/>
              <a:t>, LESS should not be put in here, only the output of these files should be placed in here</a:t>
            </a:r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AU" dirty="0" smtClean="0"/>
              <a:t>Join the Conversation #VS2015 </a:t>
            </a:r>
            <a:r>
              <a:rPr lang="en-AU" dirty="0" smtClean="0"/>
              <a:t>@</a:t>
            </a:r>
            <a:r>
              <a:rPr lang="en-AU" dirty="0" err="1" smtClean="0"/>
              <a:t>DuncHunter</a:t>
            </a:r>
            <a:r>
              <a:rPr lang="en-AU" dirty="0" smtClean="0"/>
              <a:t> @</a:t>
            </a:r>
            <a:r>
              <a:rPr lang="en-AU" dirty="0" err="1" smtClean="0"/>
              <a:t>AdamStephensen</a:t>
            </a:r>
            <a:endParaRPr lang="en-US" dirty="0"/>
          </a:p>
        </p:txBody>
      </p:sp>
      <p:pic>
        <p:nvPicPr>
          <p:cNvPr id="10" name="Picture Placeholder 9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4"/>
          <a:srcRect l="785" r="33971"/>
          <a:stretch/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341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551903"/>
            <a:ext cx="1527349" cy="20298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268036" y="368968"/>
            <a:ext cx="6171061" cy="5987382"/>
          </a:xfrm>
        </p:spPr>
        <p:txBody>
          <a:bodyPr anchor="ctr">
            <a:noAutofit/>
          </a:bodyPr>
          <a:lstStyle/>
          <a:p>
            <a:r>
              <a:rPr lang="en-AU" sz="7200" dirty="0" smtClean="0"/>
              <a:t>.</a:t>
            </a:r>
            <a:r>
              <a:rPr lang="en-AU" sz="7200" dirty="0" err="1" smtClean="0"/>
              <a:t>json</a:t>
            </a:r>
            <a:r>
              <a:rPr lang="en-AU" sz="7200" dirty="0" smtClean="0"/>
              <a:t> everywhere</a:t>
            </a:r>
            <a:endParaRPr lang="en-AU" sz="7200" dirty="0"/>
          </a:p>
        </p:txBody>
      </p:sp>
      <p:pic>
        <p:nvPicPr>
          <p:cNvPr id="4098" name="Picture 2" descr="http://sd.keepcalm-o-matic.co.uk/i/keep-calm-im-a-developer.png"/>
          <p:cNvPicPr>
            <a:picLocks noGrp="1" noChangeAspect="1" noChangeArrowheads="1"/>
          </p:cNvPicPr>
          <p:nvPr>
            <p:ph type="pic" sz="quarter" idx="1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8" b="548"/>
          <a:stretch>
            <a:fillRect/>
          </a:stretch>
        </p:blipFill>
        <p:spPr bwMode="auto">
          <a:xfrm>
            <a:off x="0" y="54592"/>
            <a:ext cx="5095876" cy="6803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AU" dirty="0" smtClean="0"/>
              <a:t>Join the Conversation #VS2015 </a:t>
            </a:r>
            <a:r>
              <a:rPr lang="en-AU" dirty="0" smtClean="0"/>
              <a:t>@</a:t>
            </a:r>
            <a:r>
              <a:rPr lang="en-AU" dirty="0" err="1" smtClean="0"/>
              <a:t>DuncHunter</a:t>
            </a:r>
            <a:r>
              <a:rPr lang="en-AU" dirty="0" smtClean="0"/>
              <a:t> @</a:t>
            </a:r>
            <a:r>
              <a:rPr lang="en-AU" dirty="0" err="1" smtClean="0"/>
              <a:t>AdamStephensen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3082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5451231" y="1670538"/>
            <a:ext cx="6531219" cy="4911237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dirty="0" err="1"/>
              <a:t>project.json</a:t>
            </a:r>
            <a:endParaRPr lang="en-AU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dirty="0" err="1" smtClean="0"/>
              <a:t>config.json</a:t>
            </a:r>
            <a:r>
              <a:rPr lang="en-AU" dirty="0"/>
              <a:t> </a:t>
            </a:r>
            <a:r>
              <a:rPr lang="en-AU" dirty="0" smtClean="0"/>
              <a:t/>
            </a:r>
            <a:br>
              <a:rPr lang="en-AU" dirty="0" smtClean="0"/>
            </a:br>
            <a:r>
              <a:rPr lang="en-AU" dirty="0" smtClean="0"/>
              <a:t>(no </a:t>
            </a:r>
            <a:r>
              <a:rPr lang="en-AU" dirty="0"/>
              <a:t>more </a:t>
            </a:r>
            <a:r>
              <a:rPr lang="en-AU" dirty="0" err="1" smtClean="0">
                <a:solidFill>
                  <a:srgbClr val="FF0000"/>
                </a:solidFill>
              </a:rPr>
              <a:t>web.config</a:t>
            </a:r>
            <a:r>
              <a:rPr lang="en-AU" dirty="0" smtClean="0"/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dirty="0" err="1" smtClean="0"/>
              <a:t>package.json</a:t>
            </a:r>
            <a:r>
              <a:rPr lang="en-AU" dirty="0" smtClean="0"/>
              <a:t> </a:t>
            </a:r>
            <a:br>
              <a:rPr lang="en-AU" dirty="0" smtClean="0"/>
            </a:br>
            <a:r>
              <a:rPr lang="en-AU" dirty="0" smtClean="0"/>
              <a:t>(no more </a:t>
            </a:r>
            <a:r>
              <a:rPr lang="en-AU" dirty="0" err="1" smtClean="0">
                <a:solidFill>
                  <a:srgbClr val="FF0000"/>
                </a:solidFill>
              </a:rPr>
              <a:t>packages.config</a:t>
            </a:r>
            <a:r>
              <a:rPr lang="en-AU" dirty="0" smtClean="0"/>
              <a:t>)</a:t>
            </a:r>
            <a:endParaRPr lang="en-AU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 smtClean="0"/>
              <a:t>No </a:t>
            </a:r>
            <a:r>
              <a:rPr lang="en-AU" dirty="0" smtClean="0"/>
              <a:t>more </a:t>
            </a:r>
            <a:r>
              <a:rPr lang="en-AU" dirty="0" smtClean="0">
                <a:solidFill>
                  <a:srgbClr val="FF0000"/>
                </a:solidFill>
              </a:rPr>
              <a:t>.</a:t>
            </a:r>
            <a:r>
              <a:rPr lang="en-AU" dirty="0" err="1" smtClean="0">
                <a:solidFill>
                  <a:srgbClr val="FF0000"/>
                </a:solidFill>
              </a:rPr>
              <a:t>csproj</a:t>
            </a:r>
            <a:endParaRPr lang="en-AU" dirty="0">
              <a:solidFill>
                <a:srgbClr val="FF0000"/>
              </a:solidFill>
            </a:endParaRPr>
          </a:p>
        </p:txBody>
      </p:sp>
      <p:pic>
        <p:nvPicPr>
          <p:cNvPr id="10" name="Picture Placeholder 9"/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l="1038" r="1038"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521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4294967295"/>
          </p:nvPr>
        </p:nvSpPr>
        <p:spPr>
          <a:xfrm>
            <a:off x="832513" y="1610436"/>
            <a:ext cx="10686197" cy="4766619"/>
          </a:xfrm>
          <a:prstGeom prst="rect">
            <a:avLst/>
          </a:prstGeo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dirty="0" smtClean="0"/>
              <a:t>Add references to </a:t>
            </a:r>
            <a:r>
              <a:rPr lang="en-AU" dirty="0" err="1" smtClean="0"/>
              <a:t>NuGet</a:t>
            </a:r>
            <a:r>
              <a:rPr lang="en-AU" dirty="0" smtClean="0"/>
              <a:t> packages here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dirty="0" smtClean="0"/>
              <a:t>Full intellisense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dirty="0" smtClean="0"/>
              <a:t>IIS/Hosting configuration </a:t>
            </a:r>
            <a:endParaRPr lang="en-AU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err="1" smtClean="0"/>
              <a:t>project.json</a:t>
            </a:r>
            <a:endParaRPr lang="en-AU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AU" dirty="0" smtClean="0"/>
              <a:t>Join the Conversation #VS2015 </a:t>
            </a:r>
            <a:r>
              <a:rPr lang="en-AU" dirty="0" smtClean="0"/>
              <a:t>@</a:t>
            </a:r>
            <a:r>
              <a:rPr lang="en-AU" dirty="0" err="1" smtClean="0"/>
              <a:t>DuncHunter</a:t>
            </a:r>
            <a:r>
              <a:rPr lang="en-AU" dirty="0" smtClean="0"/>
              <a:t> @</a:t>
            </a:r>
            <a:r>
              <a:rPr lang="en-AU" dirty="0" err="1" smtClean="0"/>
              <a:t>AdamStephensen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9139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4294967295"/>
          </p:nvPr>
        </p:nvSpPr>
        <p:spPr>
          <a:xfrm>
            <a:off x="832513" y="436728"/>
            <a:ext cx="10686197" cy="5940327"/>
          </a:xfrm>
          <a:prstGeom prst="rect">
            <a:avLst/>
          </a:prstGeom>
        </p:spPr>
        <p:txBody>
          <a:bodyPr/>
          <a:lstStyle/>
          <a:p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AU" dirty="0" smtClean="0"/>
              <a:t>Join the Conversation #VS2015 </a:t>
            </a:r>
            <a:r>
              <a:rPr lang="en-AU" dirty="0" smtClean="0"/>
              <a:t>@</a:t>
            </a:r>
            <a:r>
              <a:rPr lang="en-AU" dirty="0" err="1" smtClean="0"/>
              <a:t>DuncHunter</a:t>
            </a:r>
            <a:r>
              <a:rPr lang="en-AU" dirty="0" smtClean="0"/>
              <a:t> @</a:t>
            </a:r>
            <a:r>
              <a:rPr lang="en-AU" dirty="0" err="1" smtClean="0"/>
              <a:t>AdamStephensen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931" y="0"/>
            <a:ext cx="11518710" cy="7575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545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513" y="1610436"/>
            <a:ext cx="8223352" cy="5249427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err="1" smtClean="0"/>
              <a:t>Web.config</a:t>
            </a:r>
            <a:endParaRPr lang="en-AU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832513" y="1474580"/>
            <a:ext cx="8509791" cy="538342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716096" y="1610436"/>
            <a:ext cx="8791586" cy="5153922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9136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4294967295"/>
          </p:nvPr>
        </p:nvSpPr>
        <p:spPr>
          <a:xfrm>
            <a:off x="832513" y="1610436"/>
            <a:ext cx="10686197" cy="4766619"/>
          </a:xfrm>
          <a:prstGeom prst="rect">
            <a:avLst/>
          </a:prstGeom>
        </p:spPr>
        <p:txBody>
          <a:bodyPr/>
          <a:lstStyle/>
          <a:p>
            <a:r>
              <a:rPr lang="en-AU" dirty="0" smtClean="0"/>
              <a:t>Stores connection strings and other app settings</a:t>
            </a:r>
            <a:endParaRPr lang="en-AU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err="1" smtClean="0"/>
              <a:t>config.json</a:t>
            </a:r>
            <a:endParaRPr lang="en-AU" dirty="0"/>
          </a:p>
        </p:txBody>
      </p:sp>
      <p:sp>
        <p:nvSpPr>
          <p:cNvPr id="5" name="Rectangle 4"/>
          <p:cNvSpPr/>
          <p:nvPr/>
        </p:nvSpPr>
        <p:spPr>
          <a:xfrm>
            <a:off x="832513" y="3320364"/>
            <a:ext cx="10686197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A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AU" dirty="0">
                <a:solidFill>
                  <a:srgbClr val="2E75B6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"Data"</a:t>
            </a:r>
            <a:r>
              <a:rPr lang="en-A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: {</a:t>
            </a:r>
          </a:p>
          <a:p>
            <a:r>
              <a:rPr lang="en-A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AU" dirty="0">
                <a:solidFill>
                  <a:srgbClr val="2E75B6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AU" dirty="0" err="1">
                <a:solidFill>
                  <a:srgbClr val="2E75B6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DefaultConnection</a:t>
            </a:r>
            <a:r>
              <a:rPr lang="en-AU" dirty="0">
                <a:solidFill>
                  <a:srgbClr val="2E75B6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A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: { </a:t>
            </a:r>
          </a:p>
          <a:p>
            <a:r>
              <a:rPr lang="en-AU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AU" dirty="0" smtClean="0">
                <a:solidFill>
                  <a:srgbClr val="2E75B6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AU" dirty="0" err="1">
                <a:solidFill>
                  <a:srgbClr val="2E75B6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ConnectionString</a:t>
            </a:r>
            <a:r>
              <a:rPr lang="en-AU" dirty="0">
                <a:solidFill>
                  <a:srgbClr val="2E75B6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A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AU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"Server=(</a:t>
            </a:r>
            <a:r>
              <a:rPr lang="en-AU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localdb</a:t>
            </a:r>
            <a:r>
              <a:rPr lang="en-AU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)\\</a:t>
            </a:r>
            <a:r>
              <a:rPr lang="en-AU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mssqllocaldb;Database</a:t>
            </a:r>
            <a:r>
              <a:rPr lang="en-AU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=aspnetvnext-WebApplication3-15606acb-81ef-4c1e-97c1-ac0b2d4e4a33;Trusted_Connection=</a:t>
            </a:r>
            <a:r>
              <a:rPr lang="en-AU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True;MultipleActiveResultSets</a:t>
            </a:r>
            <a:r>
              <a:rPr lang="en-AU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=true"</a:t>
            </a:r>
            <a:endParaRPr lang="en-A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A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    }</a:t>
            </a:r>
          </a:p>
          <a:p>
            <a:r>
              <a:rPr lang="en-A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r>
              <a:rPr lang="en-A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AU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AU" dirty="0" smtClean="0"/>
              <a:t>Join the Conversation #VS2015 </a:t>
            </a:r>
            <a:r>
              <a:rPr lang="en-AU" dirty="0" smtClean="0"/>
              <a:t>@</a:t>
            </a:r>
            <a:r>
              <a:rPr lang="en-AU" dirty="0" err="1" smtClean="0"/>
              <a:t>DuncHunter</a:t>
            </a:r>
            <a:r>
              <a:rPr lang="en-AU" dirty="0" smtClean="0"/>
              <a:t> @</a:t>
            </a:r>
            <a:r>
              <a:rPr lang="en-AU" dirty="0" err="1" smtClean="0"/>
              <a:t>AdamStephensen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8773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err="1" smtClean="0"/>
              <a:t>WebAPI</a:t>
            </a:r>
            <a:r>
              <a:rPr lang="en-AU" dirty="0" smtClean="0"/>
              <a:t> </a:t>
            </a:r>
            <a:r>
              <a:rPr lang="en-AU" dirty="0" smtClean="0"/>
              <a:t>and Controllers in one</a:t>
            </a:r>
            <a:endParaRPr lang="en-AU" dirty="0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body" sz="quarter" idx="4294967295"/>
          </p:nvPr>
        </p:nvSpPr>
        <p:spPr bwMode="auto">
          <a:xfrm>
            <a:off x="832513" y="2162363"/>
            <a:ext cx="10297691" cy="3662774"/>
          </a:xfrm>
          <a:prstGeom prst="rect">
            <a:avLst/>
          </a:prstGeom>
          <a:solidFill>
            <a:srgbClr val="F3F3F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103155" rIns="0" bIns="1713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2B91A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ValuesController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: 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2B91A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Controller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b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  <a:b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GET /values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b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2B91A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 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"Values"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} </a:t>
            </a:r>
            <a:b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GET /values/1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b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2B91A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id) { 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"Value "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+ 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id.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2B91A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ToString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 } </a:t>
            </a:r>
            <a:b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POST /values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b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2B91A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ActionResult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2B91A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Post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 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2B91A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HttpStatusCodeResult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201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 } </a:t>
            </a:r>
            <a:b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 </a:t>
            </a:r>
            <a:endParaRPr kumimoji="0" lang="en-US" altLang="en-US" sz="4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752902" y="5987018"/>
            <a:ext cx="1016838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dirty="0">
                <a:hlinkClick r:id="rId2"/>
              </a:rPr>
              <a:t>http://</a:t>
            </a:r>
            <a:r>
              <a:rPr lang="en-AU" dirty="0" smtClean="0">
                <a:hlinkClick r:id="rId2"/>
              </a:rPr>
              <a:t>rules.ssw.com.au/SoftwareDevelopment/RulesToBetterWebAPI/Pages/Default.aspx</a:t>
            </a:r>
            <a:r>
              <a:rPr lang="en-AU" dirty="0" smtClean="0"/>
              <a:t> </a:t>
            </a:r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AU" dirty="0" smtClean="0"/>
              <a:t>Join the Conversation #VS2015 </a:t>
            </a:r>
            <a:r>
              <a:rPr lang="en-AU" dirty="0" smtClean="0"/>
              <a:t>@</a:t>
            </a:r>
            <a:r>
              <a:rPr lang="en-AU" dirty="0" err="1" smtClean="0"/>
              <a:t>DuncHunter</a:t>
            </a:r>
            <a:r>
              <a:rPr lang="en-AU" dirty="0" smtClean="0"/>
              <a:t> @</a:t>
            </a:r>
            <a:r>
              <a:rPr lang="en-AU" dirty="0" err="1" smtClean="0"/>
              <a:t>AdamStephensen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5823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ubtitle 10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htttp://duncanhunter.com.au</a:t>
            </a:r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 smtClean="0"/>
              <a:t>Duncan Hunter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pPr fontAlgn="base"/>
            <a:r>
              <a:rPr lang="en-AU" dirty="0" smtClean="0"/>
              <a:t>     @</a:t>
            </a:r>
            <a:r>
              <a:rPr lang="en-AU" dirty="0" err="1"/>
              <a:t>DuncHunter</a:t>
            </a:r>
            <a:r>
              <a:rPr lang="en-AU" dirty="0"/>
              <a:t>​</a:t>
            </a:r>
          </a:p>
          <a:p>
            <a:pPr marL="457200" indent="-457200" fontAlgn="base">
              <a:buFont typeface="Wingdings" panose="05000000000000000000" pitchFamily="2" charset="2"/>
              <a:buChar char="§"/>
            </a:pPr>
            <a:r>
              <a:rPr lang="en-AU" sz="2400" dirty="0"/>
              <a:t>Software Architect at SSW​</a:t>
            </a:r>
          </a:p>
          <a:p>
            <a:pPr marL="457200" indent="-457200" fontAlgn="base">
              <a:buFont typeface="Wingdings" panose="05000000000000000000" pitchFamily="2" charset="2"/>
              <a:buChar char="§"/>
            </a:pPr>
            <a:r>
              <a:rPr lang="en-AU" sz="2400" dirty="0" smtClean="0"/>
              <a:t>Rocking Angular/</a:t>
            </a:r>
            <a:r>
              <a:rPr lang="en-AU" sz="2400" dirty="0" err="1" smtClean="0"/>
              <a:t>TypeScript</a:t>
            </a:r>
            <a:r>
              <a:rPr lang="en-AU" sz="2400" dirty="0"/>
              <a:t> </a:t>
            </a:r>
            <a:r>
              <a:rPr lang="en-AU" sz="2400" dirty="0" smtClean="0"/>
              <a:t>​</a:t>
            </a:r>
            <a:endParaRPr lang="en-AU" sz="2400" dirty="0"/>
          </a:p>
          <a:p>
            <a:pPr marL="457200" indent="-457200" fontAlgn="base">
              <a:buFont typeface="Wingdings" panose="05000000000000000000" pitchFamily="2" charset="2"/>
              <a:buChar char="§"/>
            </a:pPr>
            <a:r>
              <a:rPr lang="en-AU" sz="2400" dirty="0"/>
              <a:t>Rock climber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AU" dirty="0" smtClean="0"/>
              <a:t>Join the Conversation #VS2015 </a:t>
            </a:r>
            <a:r>
              <a:rPr lang="en-AU" dirty="0" smtClean="0"/>
              <a:t>@</a:t>
            </a:r>
            <a:r>
              <a:rPr lang="en-AU" dirty="0" err="1" smtClean="0"/>
              <a:t>DuncHunter</a:t>
            </a:r>
            <a:r>
              <a:rPr lang="en-AU" dirty="0" smtClean="0"/>
              <a:t> @</a:t>
            </a:r>
            <a:r>
              <a:rPr lang="en-AU" dirty="0" err="1" smtClean="0"/>
              <a:t>AdamStephensen</a:t>
            </a:r>
            <a:endParaRPr lang="en-US" dirty="0"/>
          </a:p>
        </p:txBody>
      </p:sp>
      <p:pic>
        <p:nvPicPr>
          <p:cNvPr id="1032" name="Picture 8" descr="https://sharepoint.ssw.com.au/AboutUs/Employees/PublishingImages/DuncanHunter-Climbing.png"/>
          <p:cNvPicPr>
            <a:picLocks noGrp="1" noChangeAspect="1" noChangeArrowheads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61" r="24461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9962" y="2558334"/>
            <a:ext cx="352425" cy="35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2354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551903"/>
            <a:ext cx="1527349" cy="20298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268036" y="368968"/>
            <a:ext cx="6171061" cy="5987382"/>
          </a:xfrm>
        </p:spPr>
        <p:txBody>
          <a:bodyPr anchor="ctr">
            <a:noAutofit/>
          </a:bodyPr>
          <a:lstStyle/>
          <a:p>
            <a:r>
              <a:rPr lang="en-AU" sz="7200" dirty="0" smtClean="0"/>
              <a:t>View components</a:t>
            </a:r>
            <a:endParaRPr lang="en-AU" sz="7200" dirty="0"/>
          </a:p>
        </p:txBody>
      </p:sp>
      <p:pic>
        <p:nvPicPr>
          <p:cNvPr id="4098" name="Picture 2" descr="http://sd.keepcalm-o-matic.co.uk/i/keep-calm-im-a-developer.png"/>
          <p:cNvPicPr>
            <a:picLocks noGrp="1" noChangeAspect="1" noChangeArrowheads="1"/>
          </p:cNvPicPr>
          <p:nvPr>
            <p:ph type="pic" sz="quarter" idx="1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8" b="548"/>
          <a:stretch>
            <a:fillRect/>
          </a:stretch>
        </p:blipFill>
        <p:spPr bwMode="auto">
          <a:xfrm>
            <a:off x="0" y="54592"/>
            <a:ext cx="5095876" cy="6803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AU" dirty="0" smtClean="0"/>
              <a:t>Join the Conversation #VS2015 </a:t>
            </a:r>
            <a:r>
              <a:rPr lang="en-AU" dirty="0" smtClean="0"/>
              <a:t>@</a:t>
            </a:r>
            <a:r>
              <a:rPr lang="en-AU" dirty="0" err="1" smtClean="0"/>
              <a:t>DuncHunter</a:t>
            </a:r>
            <a:r>
              <a:rPr lang="en-AU" dirty="0" smtClean="0"/>
              <a:t> @</a:t>
            </a:r>
            <a:r>
              <a:rPr lang="en-AU" dirty="0" err="1" smtClean="0"/>
              <a:t>AdamStephensen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2586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551903"/>
            <a:ext cx="1527349" cy="20298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268036" y="368968"/>
            <a:ext cx="6171061" cy="5987382"/>
          </a:xfrm>
        </p:spPr>
        <p:txBody>
          <a:bodyPr anchor="ctr">
            <a:noAutofit/>
          </a:bodyPr>
          <a:lstStyle/>
          <a:p>
            <a:r>
              <a:rPr lang="en-AU" sz="7200" dirty="0" smtClean="0"/>
              <a:t>Razor Tag Helpers</a:t>
            </a:r>
            <a:endParaRPr lang="en-AU" sz="7200" dirty="0"/>
          </a:p>
        </p:txBody>
      </p:sp>
      <p:pic>
        <p:nvPicPr>
          <p:cNvPr id="4098" name="Picture 2" descr="http://sd.keepcalm-o-matic.co.uk/i/keep-calm-im-a-developer.png"/>
          <p:cNvPicPr>
            <a:picLocks noGrp="1" noChangeAspect="1" noChangeArrowheads="1"/>
          </p:cNvPicPr>
          <p:nvPr>
            <p:ph type="pic" sz="quarter" idx="1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8" b="548"/>
          <a:stretch>
            <a:fillRect/>
          </a:stretch>
        </p:blipFill>
        <p:spPr bwMode="auto">
          <a:xfrm>
            <a:off x="0" y="54592"/>
            <a:ext cx="5095876" cy="6803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AU" dirty="0" smtClean="0"/>
              <a:t>Join the Conversation #VS2015 </a:t>
            </a:r>
            <a:r>
              <a:rPr lang="en-AU" dirty="0" smtClean="0"/>
              <a:t>@</a:t>
            </a:r>
            <a:r>
              <a:rPr lang="en-AU" dirty="0" err="1" smtClean="0"/>
              <a:t>DuncHunter</a:t>
            </a:r>
            <a:r>
              <a:rPr lang="en-AU" dirty="0" smtClean="0"/>
              <a:t> @</a:t>
            </a:r>
            <a:r>
              <a:rPr lang="en-AU" dirty="0" err="1" smtClean="0"/>
              <a:t>AdamStephensen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9606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752902" y="2724081"/>
            <a:ext cx="10686196" cy="1144534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AU" sz="2800" b="1" dirty="0" smtClean="0"/>
              <a:t>Old</a:t>
            </a:r>
            <a:endParaRPr lang="en-AU" b="1" dirty="0" smtClean="0"/>
          </a:p>
          <a:p>
            <a:pPr marL="0" indent="0">
              <a:buNone/>
            </a:pPr>
            <a:r>
              <a:rPr lang="en-AU" dirty="0" smtClean="0"/>
              <a:t>@</a:t>
            </a:r>
            <a:r>
              <a:rPr lang="en-AU" dirty="0" err="1" smtClean="0"/>
              <a:t>Html.ActionLink</a:t>
            </a:r>
            <a:r>
              <a:rPr lang="en-AU" dirty="0" smtClean="0"/>
              <a:t>(“Click me”, “View”, “Controller”)</a:t>
            </a:r>
            <a:endParaRPr lang="en-AU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52902" y="4521758"/>
            <a:ext cx="10686196" cy="17361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sz="2600" b="1" dirty="0" smtClean="0"/>
              <a:t>New</a:t>
            </a:r>
          </a:p>
          <a:p>
            <a:pPr marL="0" indent="0">
              <a:buNone/>
            </a:pPr>
            <a:r>
              <a:rPr lang="en-AU" sz="2200" dirty="0" smtClean="0"/>
              <a:t>&lt;a asp-controller=“Controller” asp-view=“Index”&gt;Click me&lt;/a&gt;</a:t>
            </a:r>
            <a:endParaRPr lang="en-AU" sz="22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AU" dirty="0" smtClean="0"/>
              <a:t>Join the Conversation #VS2015 </a:t>
            </a:r>
            <a:r>
              <a:rPr lang="en-AU" dirty="0" smtClean="0"/>
              <a:t>@</a:t>
            </a:r>
            <a:r>
              <a:rPr lang="en-AU" dirty="0" err="1" smtClean="0"/>
              <a:t>DuncHunter</a:t>
            </a:r>
            <a:r>
              <a:rPr lang="en-AU" dirty="0" smtClean="0"/>
              <a:t> @</a:t>
            </a:r>
            <a:r>
              <a:rPr lang="en-AU" dirty="0" err="1" smtClean="0"/>
              <a:t>AdamStephensen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14. Razor Tag Helpers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926306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AU" dirty="0" smtClean="0"/>
              <a:t>Join the Conversation #VS2015 </a:t>
            </a:r>
            <a:r>
              <a:rPr lang="en-AU" dirty="0" smtClean="0"/>
              <a:t>@</a:t>
            </a:r>
            <a:r>
              <a:rPr lang="en-AU" dirty="0" err="1" smtClean="0"/>
              <a:t>DuncHunter</a:t>
            </a:r>
            <a:r>
              <a:rPr lang="en-AU" dirty="0" smtClean="0"/>
              <a:t> @</a:t>
            </a:r>
            <a:r>
              <a:rPr lang="en-AU" dirty="0" err="1" smtClean="0"/>
              <a:t>AdamStephensen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Razor Tag Helpers</a:t>
            </a:r>
            <a:endParaRPr lang="en-AU" dirty="0"/>
          </a:p>
        </p:txBody>
      </p:sp>
      <p:sp>
        <p:nvSpPr>
          <p:cNvPr id="6" name="Rectangle 1"/>
          <p:cNvSpPr>
            <a:spLocks noGrp="1" noChangeArrowheads="1"/>
          </p:cNvSpPr>
          <p:nvPr>
            <p:ph type="body" sz="quarter" idx="12"/>
          </p:nvPr>
        </p:nvSpPr>
        <p:spPr bwMode="auto">
          <a:xfrm>
            <a:off x="752902" y="1775956"/>
            <a:ext cx="9946954" cy="24314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j-lt"/>
                <a:cs typeface="Consolas" panose="020B0609020204030204" pitchFamily="49" charset="0"/>
              </a:rPr>
              <a:t>Old</a:t>
            </a:r>
            <a:endParaRPr kumimoji="0" lang="en-US" altLang="en-US" sz="1600" b="1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+mj-lt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@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Html.ValidationSummary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 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""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 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{ @class = 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"text-danger"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})</a:t>
            </a:r>
            <a:endParaRPr kumimoji="0" lang="en-US" alt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8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div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="form-group"&gt;</a:t>
            </a:r>
            <a:endParaRPr kumimoji="0" lang="en-US" alt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   @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Html.LabelFor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(m =&gt; 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m.UserName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 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{ @class = 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"col-md-2 control-label"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})</a:t>
            </a:r>
            <a:endParaRPr kumimoji="0" lang="en-US" alt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   &lt;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8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div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="col-md-10"&gt;</a:t>
            </a:r>
            <a:endParaRPr kumimoji="0" lang="en-US" alt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       @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Html.TextBoxFor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(m =&gt; 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m.UserName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 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{ @class = 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"form-control"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})</a:t>
            </a:r>
            <a:endParaRPr kumimoji="0" lang="en-US" alt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       @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Html.ValidationMessageFor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(m =&gt; 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m.UserName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 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""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 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{ @class = 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"text-danger"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})</a:t>
            </a:r>
            <a:endParaRPr kumimoji="0" lang="en-US" alt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   &lt;/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8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div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kumimoji="0" lang="en-US" alt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&lt;/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8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div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kumimoji="0" lang="en-US" altLang="en-US" sz="4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3"/>
          <p:cNvSpPr>
            <a:spLocks noGrp="1" noChangeArrowheads="1"/>
          </p:cNvSpPr>
          <p:nvPr>
            <p:ph type="body" sz="quarter" idx="13"/>
          </p:nvPr>
        </p:nvSpPr>
        <p:spPr bwMode="auto">
          <a:xfrm>
            <a:off x="752902" y="4207391"/>
            <a:ext cx="10686196" cy="24929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b="1" dirty="0">
                <a:latin typeface="+mj-lt"/>
              </a:rPr>
              <a:t>New</a:t>
            </a:r>
            <a:endParaRPr kumimoji="0" lang="en-US" altLang="en-US" sz="2000" b="1" i="0" u="none" strike="sngStrike" cap="none" normalizeH="0" baseline="0" dirty="0" smtClean="0">
              <a:ln>
                <a:noFill/>
              </a:ln>
              <a:solidFill>
                <a:srgbClr val="0000FF"/>
              </a:solidFill>
              <a:effectLst/>
              <a:latin typeface="+mj-lt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8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div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asp-validation-summary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="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ModelOnly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="text-danger"&gt;&lt;/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8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div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kumimoji="0" lang="en-US" alt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8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div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="form-group"&gt;</a:t>
            </a:r>
            <a:endParaRPr kumimoji="0" lang="en-US" alt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   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8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label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asp-for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="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UserName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="col-md-2 control-label"&gt;&lt;/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8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label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kumimoji="0" lang="en-US" alt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   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8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div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="col-md-10"&gt;</a:t>
            </a:r>
            <a:endParaRPr kumimoji="0" lang="en-US" alt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       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8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input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asp-for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="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UserName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="form-control"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/&gt;</a:t>
            </a:r>
            <a:endParaRPr kumimoji="0" lang="en-US" alt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       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8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span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asp-validation-for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="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UserName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="text-danger"&gt;&lt;/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8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span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kumimoji="0" lang="en-US" alt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   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&lt;/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8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div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kumimoji="0" lang="en-US" alt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&lt;/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8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div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kumimoji="0" lang="en-US" altLang="en-US" sz="4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700" y="54918"/>
            <a:ext cx="12204700" cy="6803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759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AU" dirty="0" smtClean="0"/>
              <a:t>Harder to tell server side code from client side code</a:t>
            </a:r>
            <a:endParaRPr lang="en-AU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AU" dirty="0" smtClean="0"/>
              <a:t>More HTML like</a:t>
            </a:r>
          </a:p>
          <a:p>
            <a:r>
              <a:rPr lang="en-AU" dirty="0" smtClean="0"/>
              <a:t>More readable</a:t>
            </a:r>
          </a:p>
          <a:p>
            <a:r>
              <a:rPr lang="en-AU" dirty="0" smtClean="0"/>
              <a:t>More control over how the HTML outputs</a:t>
            </a:r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AU" dirty="0" smtClean="0"/>
              <a:t>Join the Conversation #VS2015 </a:t>
            </a:r>
            <a:r>
              <a:rPr lang="en-AU" dirty="0" smtClean="0"/>
              <a:t>@</a:t>
            </a:r>
            <a:r>
              <a:rPr lang="en-AU" dirty="0" err="1" smtClean="0"/>
              <a:t>DuncHunter</a:t>
            </a:r>
            <a:r>
              <a:rPr lang="en-AU" dirty="0" smtClean="0"/>
              <a:t> @</a:t>
            </a:r>
            <a:r>
              <a:rPr lang="en-AU" dirty="0" err="1" smtClean="0"/>
              <a:t>AdamStephensen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Razor Tag Helpers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725061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sz="4000" dirty="0" smtClean="0"/>
              <a:t>No need to hit build, just save and refresh (powered by Roslyn)</a:t>
            </a:r>
            <a:endParaRPr lang="en-AU" sz="4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AU" dirty="0" smtClean="0"/>
              <a:t>Join the Conversation #VS2015 </a:t>
            </a:r>
            <a:r>
              <a:rPr lang="en-AU" dirty="0" smtClean="0"/>
              <a:t>@</a:t>
            </a:r>
            <a:r>
              <a:rPr lang="en-AU" dirty="0" err="1" smtClean="0"/>
              <a:t>DuncHunter</a:t>
            </a:r>
            <a:r>
              <a:rPr lang="en-AU" dirty="0" smtClean="0"/>
              <a:t> @</a:t>
            </a:r>
            <a:r>
              <a:rPr lang="en-AU" dirty="0" err="1" smtClean="0"/>
              <a:t>AdamStephensen</a:t>
            </a:r>
            <a:endParaRPr lang="en-US" dirty="0"/>
          </a:p>
        </p:txBody>
      </p:sp>
      <p:pic>
        <p:nvPicPr>
          <p:cNvPr id="1026" name="Picture 2" descr="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231" y="1717145"/>
            <a:ext cx="10119537" cy="5140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8224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752903" y="367380"/>
            <a:ext cx="10686196" cy="928020"/>
          </a:xfrm>
        </p:spPr>
        <p:txBody>
          <a:bodyPr/>
          <a:lstStyle/>
          <a:p>
            <a:r>
              <a:rPr lang="en-GB" dirty="0" smtClean="0"/>
              <a:t>MVC </a:t>
            </a:r>
            <a:r>
              <a:rPr lang="en-GB" dirty="0" smtClean="0"/>
              <a:t>– Partials… the problems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AU" dirty="0" smtClean="0"/>
              <a:t>Join the Conversation #VS2015 </a:t>
            </a:r>
            <a:r>
              <a:rPr lang="en-AU" dirty="0" smtClean="0"/>
              <a:t>@</a:t>
            </a:r>
            <a:r>
              <a:rPr lang="en-AU" dirty="0" err="1" smtClean="0"/>
              <a:t>DuncHunter</a:t>
            </a:r>
            <a:r>
              <a:rPr lang="en-AU" dirty="0" smtClean="0"/>
              <a:t> @</a:t>
            </a:r>
            <a:r>
              <a:rPr lang="en-AU" dirty="0" err="1" smtClean="0"/>
              <a:t>AdamStephensen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891527"/>
            <a:ext cx="12191999" cy="4464823"/>
          </a:xfrm>
          <a:prstGeom prst="rect">
            <a:avLst/>
          </a:prstGeom>
        </p:spPr>
      </p:pic>
      <p:sp>
        <p:nvSpPr>
          <p:cNvPr id="9" name="Rounded Rectangular Callout 8"/>
          <p:cNvSpPr/>
          <p:nvPr/>
        </p:nvSpPr>
        <p:spPr>
          <a:xfrm>
            <a:off x="7755628" y="2351753"/>
            <a:ext cx="3820439" cy="1528176"/>
          </a:xfrm>
          <a:prstGeom prst="wedgeRoundRectCallout">
            <a:avLst>
              <a:gd name="adj1" fmla="val -144079"/>
              <a:gd name="adj2" fmla="val -34847"/>
              <a:gd name="adj3" fmla="val 16667"/>
            </a:avLst>
          </a:prstGeom>
          <a:solidFill>
            <a:schemeClr val="bg1">
              <a:alpha val="69804"/>
            </a:scheme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b="1" dirty="0" smtClean="0">
                <a:solidFill>
                  <a:schemeClr val="tx1"/>
                </a:solidFill>
              </a:rPr>
              <a:t>Could get messy with if statements blocks mixed with html</a:t>
            </a:r>
            <a:endParaRPr lang="en-AU" b="1" dirty="0">
              <a:solidFill>
                <a:schemeClr val="tx1"/>
              </a:solidFill>
            </a:endParaRPr>
          </a:p>
        </p:txBody>
      </p:sp>
      <p:sp>
        <p:nvSpPr>
          <p:cNvPr id="10" name="Rounded Rectangular Callout 9"/>
          <p:cNvSpPr/>
          <p:nvPr/>
        </p:nvSpPr>
        <p:spPr>
          <a:xfrm>
            <a:off x="7755628" y="4476056"/>
            <a:ext cx="3820439" cy="1528176"/>
          </a:xfrm>
          <a:prstGeom prst="wedgeRoundRectCallout">
            <a:avLst>
              <a:gd name="adj1" fmla="val -48341"/>
              <a:gd name="adj2" fmla="val 20834"/>
              <a:gd name="adj3" fmla="val 16667"/>
            </a:avLst>
          </a:prstGeom>
          <a:solidFill>
            <a:schemeClr val="bg1">
              <a:alpha val="69804"/>
            </a:scheme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b="1" dirty="0" smtClean="0">
                <a:solidFill>
                  <a:schemeClr val="tx1"/>
                </a:solidFill>
              </a:rPr>
              <a:t>How can I test?</a:t>
            </a:r>
            <a:endParaRPr lang="en-AU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4607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77801" y="367379"/>
            <a:ext cx="6146799" cy="1240703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The fix… put the logic in a controller</a:t>
            </a:r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r="12070"/>
          <a:stretch/>
        </p:blipFill>
        <p:spPr>
          <a:xfrm>
            <a:off x="5488115" y="3813175"/>
            <a:ext cx="6703885" cy="29083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4700" y="50800"/>
            <a:ext cx="5067300" cy="3616495"/>
          </a:xfrm>
          <a:prstGeom prst="rect">
            <a:avLst/>
          </a:prstGeom>
        </p:spPr>
      </p:pic>
      <p:sp>
        <p:nvSpPr>
          <p:cNvPr id="15" name="Rounded Rectangular Callout 14"/>
          <p:cNvSpPr/>
          <p:nvPr/>
        </p:nvSpPr>
        <p:spPr>
          <a:xfrm>
            <a:off x="993992" y="1879936"/>
            <a:ext cx="3820439" cy="861927"/>
          </a:xfrm>
          <a:prstGeom prst="wedgeRoundRectCallout">
            <a:avLst>
              <a:gd name="adj1" fmla="val 112552"/>
              <a:gd name="adj2" fmla="val -30692"/>
              <a:gd name="adj3" fmla="val 16667"/>
            </a:avLst>
          </a:prstGeom>
          <a:solidFill>
            <a:schemeClr val="bg1">
              <a:alpha val="69804"/>
            </a:scheme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b="1" dirty="0" smtClean="0">
                <a:solidFill>
                  <a:schemeClr val="tx1"/>
                </a:solidFill>
              </a:rPr>
              <a:t>Create an action on the controller that has the logic</a:t>
            </a:r>
            <a:endParaRPr lang="en-AU" b="1" dirty="0">
              <a:solidFill>
                <a:schemeClr val="tx1"/>
              </a:solidFill>
            </a:endParaRPr>
          </a:p>
        </p:txBody>
      </p:sp>
      <p:sp>
        <p:nvSpPr>
          <p:cNvPr id="17" name="Rounded Rectangular Callout 16"/>
          <p:cNvSpPr/>
          <p:nvPr/>
        </p:nvSpPr>
        <p:spPr>
          <a:xfrm>
            <a:off x="2504161" y="3105986"/>
            <a:ext cx="3820439" cy="775701"/>
          </a:xfrm>
          <a:prstGeom prst="wedgeRoundRectCallout">
            <a:avLst>
              <a:gd name="adj1" fmla="val 58540"/>
              <a:gd name="adj2" fmla="val 313631"/>
              <a:gd name="adj3" fmla="val 16667"/>
            </a:avLst>
          </a:prstGeom>
          <a:solidFill>
            <a:schemeClr val="bg1">
              <a:alpha val="69804"/>
            </a:scheme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b="1" dirty="0" smtClean="0">
                <a:solidFill>
                  <a:schemeClr val="tx1"/>
                </a:solidFill>
              </a:rPr>
              <a:t>Render the action on the page</a:t>
            </a:r>
            <a:endParaRPr lang="en-AU" b="1" dirty="0">
              <a:solidFill>
                <a:schemeClr val="tx1"/>
              </a:solidFill>
            </a:endParaRPr>
          </a:p>
        </p:txBody>
      </p:sp>
      <p:sp>
        <p:nvSpPr>
          <p:cNvPr id="19" name="Rounded Rectangular Callout 18"/>
          <p:cNvSpPr/>
          <p:nvPr/>
        </p:nvSpPr>
        <p:spPr>
          <a:xfrm>
            <a:off x="177801" y="4438149"/>
            <a:ext cx="4940300" cy="2000751"/>
          </a:xfrm>
          <a:prstGeom prst="wedgeRoundRectCallout">
            <a:avLst>
              <a:gd name="adj1" fmla="val 30112"/>
              <a:gd name="adj2" fmla="val 37843"/>
              <a:gd name="adj3" fmla="val 16667"/>
            </a:avLst>
          </a:prstGeom>
          <a:solidFill>
            <a:schemeClr val="bg1">
              <a:alpha val="69804"/>
            </a:scheme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AU" b="1" dirty="0" smtClean="0">
                <a:solidFill>
                  <a:schemeClr val="tx1"/>
                </a:solidFill>
              </a:rPr>
              <a:t>Fixes the problem but…</a:t>
            </a:r>
          </a:p>
          <a:p>
            <a:endParaRPr lang="en-AU" b="1" dirty="0" smtClean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b="1" dirty="0" smtClean="0">
                <a:solidFill>
                  <a:schemeClr val="tx1"/>
                </a:solidFill>
              </a:rPr>
              <a:t>Partials now combined with controllers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b="1" dirty="0" smtClean="0">
                <a:solidFill>
                  <a:schemeClr val="tx1"/>
                </a:solidFill>
              </a:rPr>
              <a:t>Make controllers fat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b="1" dirty="0" smtClean="0">
                <a:solidFill>
                  <a:schemeClr val="tx1"/>
                </a:solidFill>
              </a:rPr>
              <a:t>Component is not completely separate</a:t>
            </a:r>
            <a:endParaRPr lang="en-AU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3140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  <p:bldP spid="19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Or use… New - View Components </a:t>
            </a:r>
            <a:endParaRPr lang="en-GB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fontScale="62500" lnSpcReduction="2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 smtClean="0"/>
              <a:t>Similar </a:t>
            </a:r>
            <a:r>
              <a:rPr lang="en-GB" dirty="0"/>
              <a:t>to partial </a:t>
            </a:r>
            <a:r>
              <a:rPr lang="en-GB" dirty="0" smtClean="0"/>
              <a:t>views, but more </a:t>
            </a:r>
            <a:r>
              <a:rPr lang="en-GB" dirty="0"/>
              <a:t>powerful. </a:t>
            </a:r>
            <a:endParaRPr lang="en-GB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 smtClean="0"/>
              <a:t>Includes </a:t>
            </a:r>
            <a:r>
              <a:rPr lang="en-GB" dirty="0"/>
              <a:t>the same </a:t>
            </a:r>
            <a:r>
              <a:rPr lang="en-GB" b="1" dirty="0"/>
              <a:t>separation-of-concerns</a:t>
            </a:r>
            <a:r>
              <a:rPr lang="en-GB" dirty="0"/>
              <a:t> </a:t>
            </a:r>
            <a:r>
              <a:rPr lang="en-GB" dirty="0" smtClean="0"/>
              <a:t>+ testability found </a:t>
            </a:r>
            <a:r>
              <a:rPr lang="en-GB" dirty="0"/>
              <a:t>between a controller and view. </a:t>
            </a:r>
            <a:endParaRPr lang="en-GB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 smtClean="0"/>
              <a:t>Like </a:t>
            </a:r>
            <a:r>
              <a:rPr lang="en-GB" dirty="0"/>
              <a:t>a </a:t>
            </a:r>
            <a:r>
              <a:rPr lang="en-GB" dirty="0" smtClean="0"/>
              <a:t>mini-controller—responsible </a:t>
            </a:r>
            <a:r>
              <a:rPr lang="en-GB" dirty="0"/>
              <a:t>for rendering a chunk rather than a whole response. </a:t>
            </a:r>
            <a:endParaRPr lang="en-GB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 smtClean="0"/>
              <a:t>Can solve </a:t>
            </a:r>
            <a:r>
              <a:rPr lang="en-GB" dirty="0"/>
              <a:t>any problem that </a:t>
            </a:r>
            <a:r>
              <a:rPr lang="en-GB" dirty="0" smtClean="0"/>
              <a:t>is </a:t>
            </a:r>
            <a:r>
              <a:rPr lang="en-GB" dirty="0"/>
              <a:t>too </a:t>
            </a:r>
            <a:r>
              <a:rPr lang="en-GB" dirty="0" smtClean="0"/>
              <a:t>complex or messy </a:t>
            </a:r>
            <a:r>
              <a:rPr lang="en-GB" dirty="0"/>
              <a:t>with a partial, such as: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GB" dirty="0"/>
              <a:t>Login </a:t>
            </a:r>
            <a:r>
              <a:rPr lang="en-GB" dirty="0" smtClean="0"/>
              <a:t>panel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GB" dirty="0" smtClean="0"/>
              <a:t>Dynamic </a:t>
            </a:r>
            <a:r>
              <a:rPr lang="en-GB" dirty="0"/>
              <a:t>navigation menus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GB" dirty="0" smtClean="0"/>
              <a:t>Tag </a:t>
            </a:r>
            <a:r>
              <a:rPr lang="en-GB" dirty="0"/>
              <a:t>cloud (where it queries the database)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GB" dirty="0" smtClean="0"/>
              <a:t>Shopping cart</a:t>
            </a:r>
            <a:endParaRPr lang="en-GB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AU" dirty="0" smtClean="0"/>
              <a:t>Join the Conversation #VS2015 </a:t>
            </a:r>
            <a:r>
              <a:rPr lang="en-AU" dirty="0" smtClean="0"/>
              <a:t>@</a:t>
            </a:r>
            <a:r>
              <a:rPr lang="en-AU" dirty="0" err="1" smtClean="0"/>
              <a:t>DuncHunter</a:t>
            </a:r>
            <a:r>
              <a:rPr lang="en-AU" dirty="0" smtClean="0"/>
              <a:t> @</a:t>
            </a:r>
            <a:r>
              <a:rPr lang="en-AU" dirty="0" err="1" smtClean="0"/>
              <a:t>AdamStephensen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0989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" y="0"/>
            <a:ext cx="12192000" cy="701107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590800" y="2029811"/>
            <a:ext cx="3721100" cy="355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8305800" y="4445000"/>
            <a:ext cx="3746500" cy="12319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5613400" y="4216400"/>
            <a:ext cx="3771900" cy="10414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6070600" y="5156200"/>
            <a:ext cx="3314700" cy="3302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8458200" y="3390900"/>
            <a:ext cx="3073400" cy="584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ounded Rectangular Callout 13"/>
          <p:cNvSpPr/>
          <p:nvPr/>
        </p:nvSpPr>
        <p:spPr>
          <a:xfrm>
            <a:off x="8084680" y="1003386"/>
            <a:ext cx="3820439" cy="1528176"/>
          </a:xfrm>
          <a:prstGeom prst="wedgeRoundRectCallout">
            <a:avLst>
              <a:gd name="adj1" fmla="val -109507"/>
              <a:gd name="adj2" fmla="val 81501"/>
              <a:gd name="adj3" fmla="val 16667"/>
            </a:avLst>
          </a:prstGeom>
          <a:solidFill>
            <a:srgbClr val="FFFFFF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b="1" dirty="0" smtClean="0">
                <a:solidFill>
                  <a:schemeClr val="tx1"/>
                </a:solidFill>
              </a:rPr>
              <a:t>Logic in the component can be unit tested.  </a:t>
            </a:r>
            <a:br>
              <a:rPr lang="en-AU" b="1" dirty="0" smtClean="0">
                <a:solidFill>
                  <a:schemeClr val="tx1"/>
                </a:solidFill>
              </a:rPr>
            </a:br>
            <a:r>
              <a:rPr lang="en-AU" b="1" dirty="0" smtClean="0">
                <a:solidFill>
                  <a:schemeClr val="tx1"/>
                </a:solidFill>
              </a:rPr>
              <a:t/>
            </a:r>
            <a:br>
              <a:rPr lang="en-AU" b="1" dirty="0" smtClean="0">
                <a:solidFill>
                  <a:schemeClr val="tx1"/>
                </a:solidFill>
              </a:rPr>
            </a:br>
            <a:r>
              <a:rPr lang="en-AU" b="1" dirty="0" smtClean="0">
                <a:solidFill>
                  <a:schemeClr val="tx1"/>
                </a:solidFill>
              </a:rPr>
              <a:t>Views separated from logic</a:t>
            </a:r>
            <a:endParaRPr lang="en-AU" b="1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635062" y="2945305"/>
            <a:ext cx="978338" cy="35494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6784" y="5816412"/>
            <a:ext cx="809632" cy="809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738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  <p:bldP spid="12" grpId="0" animBg="1"/>
      <p:bldP spid="14" grpId="0" animBg="1"/>
      <p:bldP spid="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752903" y="367379"/>
            <a:ext cx="10686196" cy="5443485"/>
          </a:xfrm>
        </p:spPr>
        <p:txBody>
          <a:bodyPr anchor="ctr">
            <a:normAutofit/>
          </a:bodyPr>
          <a:lstStyle/>
          <a:p>
            <a:pPr algn="ctr"/>
            <a:r>
              <a:rPr lang="en-AU" dirty="0"/>
              <a:t>Who’s using angular 1?</a:t>
            </a:r>
            <a:r>
              <a:rPr lang="en-AU" dirty="0"/>
              <a:t/>
            </a:r>
            <a:br>
              <a:rPr lang="en-AU" dirty="0"/>
            </a:br>
            <a:r>
              <a:rPr lang="en-AU" dirty="0" smtClean="0"/>
              <a:t> </a:t>
            </a:r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AU" dirty="0" smtClean="0"/>
              <a:t>Join the Conversation #VS2015 </a:t>
            </a:r>
            <a:r>
              <a:rPr lang="en-AU" dirty="0" smtClean="0"/>
              <a:t>@</a:t>
            </a:r>
            <a:r>
              <a:rPr lang="en-AU" dirty="0" err="1" smtClean="0"/>
              <a:t>DuncHunter</a:t>
            </a:r>
            <a:r>
              <a:rPr lang="en-AU" dirty="0" smtClean="0"/>
              <a:t> @</a:t>
            </a:r>
            <a:r>
              <a:rPr lang="en-AU" dirty="0" err="1" smtClean="0"/>
              <a:t>AdamStephensen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2824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6090" y="436702"/>
            <a:ext cx="3984978" cy="5331920"/>
          </a:xfrm>
        </p:spPr>
        <p:txBody>
          <a:bodyPr>
            <a:normAutofit/>
          </a:bodyPr>
          <a:lstStyle/>
          <a:p>
            <a:r>
              <a:rPr lang="en-GB" sz="3600" dirty="0" smtClean="0"/>
              <a:t>Tip - </a:t>
            </a:r>
            <a:r>
              <a:rPr lang="en-GB" sz="3600" dirty="0"/>
              <a:t>What can you do to make IIS Faster</a:t>
            </a:r>
            <a:r>
              <a:rPr lang="en-GB" sz="3600" dirty="0" smtClean="0"/>
              <a:t>?</a:t>
            </a:r>
            <a:br>
              <a:rPr lang="en-GB" sz="3600" dirty="0" smtClean="0"/>
            </a:br>
            <a:r>
              <a:rPr lang="en-GB" sz="3600" dirty="0" smtClean="0"/>
              <a:t>Disable Modules</a:t>
            </a:r>
            <a:endParaRPr lang="en-GB" sz="3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1068" y="83127"/>
            <a:ext cx="78909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9104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551903"/>
            <a:ext cx="1527349" cy="20298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268036" y="368968"/>
            <a:ext cx="6171061" cy="5987382"/>
          </a:xfrm>
        </p:spPr>
        <p:txBody>
          <a:bodyPr anchor="ctr">
            <a:noAutofit/>
          </a:bodyPr>
          <a:lstStyle/>
          <a:p>
            <a:r>
              <a:rPr lang="en-AU" sz="7200" dirty="0" err="1" smtClean="0"/>
              <a:t>Owin</a:t>
            </a:r>
            <a:endParaRPr lang="en-AU" sz="7200" dirty="0"/>
          </a:p>
        </p:txBody>
      </p:sp>
      <p:pic>
        <p:nvPicPr>
          <p:cNvPr id="4098" name="Picture 2" descr="http://sd.keepcalm-o-matic.co.uk/i/keep-calm-im-a-developer.png"/>
          <p:cNvPicPr>
            <a:picLocks noGrp="1" noChangeAspect="1" noChangeArrowheads="1"/>
          </p:cNvPicPr>
          <p:nvPr>
            <p:ph type="pic" sz="quarter" idx="1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8" b="548"/>
          <a:stretch>
            <a:fillRect/>
          </a:stretch>
        </p:blipFill>
        <p:spPr bwMode="auto">
          <a:xfrm>
            <a:off x="0" y="54592"/>
            <a:ext cx="5095876" cy="6803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AU" dirty="0" smtClean="0"/>
              <a:t>Join the Conversation #VS2015 </a:t>
            </a:r>
            <a:r>
              <a:rPr lang="en-AU" dirty="0" smtClean="0"/>
              <a:t>@</a:t>
            </a:r>
            <a:r>
              <a:rPr lang="en-AU" dirty="0" err="1" smtClean="0"/>
              <a:t>DuncHunter</a:t>
            </a:r>
            <a:r>
              <a:rPr lang="en-AU" dirty="0" smtClean="0"/>
              <a:t> @</a:t>
            </a:r>
            <a:r>
              <a:rPr lang="en-AU" dirty="0" err="1" smtClean="0"/>
              <a:t>AdamStephensen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1532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13. Pre-OWIN	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lnSpcReduction="1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 err="1" smtClean="0"/>
              <a:t>System.Web</a:t>
            </a:r>
            <a:r>
              <a:rPr lang="en-GB" dirty="0" smtClean="0"/>
              <a:t> contains many things that might not be needed e.g. Web Forms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GB" dirty="0" smtClean="0"/>
              <a:t>Performance implications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ASP.NET applications bound to IIS due to the heavy dependency on </a:t>
            </a:r>
            <a:r>
              <a:rPr lang="en-GB" dirty="0" err="1"/>
              <a:t>System.Web</a:t>
            </a:r>
            <a:r>
              <a:rPr lang="en-GB" dirty="0"/>
              <a:t> assembly</a:t>
            </a:r>
            <a:r>
              <a:rPr lang="en-GB" dirty="0" smtClean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 smtClean="0"/>
              <a:t>Tightly coupled Web Server and Web Application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dirty="0" smtClean="0"/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GB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dirty="0" smtClean="0"/>
          </a:p>
          <a:p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AU" dirty="0" smtClean="0"/>
              <a:t>Join the Conversation #VS2015 </a:t>
            </a:r>
            <a:r>
              <a:rPr lang="en-AU" dirty="0" smtClean="0"/>
              <a:t>@</a:t>
            </a:r>
            <a:r>
              <a:rPr lang="en-AU" dirty="0" err="1" smtClean="0"/>
              <a:t>DuncHunter</a:t>
            </a:r>
            <a:r>
              <a:rPr lang="en-AU" dirty="0" smtClean="0"/>
              <a:t> @</a:t>
            </a:r>
            <a:r>
              <a:rPr lang="en-AU" dirty="0" err="1" smtClean="0"/>
              <a:t>AdamStephensen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7838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What is OWIN?</a:t>
            </a:r>
            <a:endParaRPr lang="en-GB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fontScale="77500" lnSpcReduction="2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 smtClean="0"/>
              <a:t>V1.0 released </a:t>
            </a:r>
            <a:r>
              <a:rPr lang="en-GB" dirty="0"/>
              <a:t> 10 October 2012</a:t>
            </a:r>
            <a:endParaRPr lang="en-GB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 smtClean="0"/>
              <a:t>Open standard owin.org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 smtClean="0"/>
              <a:t>Defines </a:t>
            </a:r>
            <a:r>
              <a:rPr lang="en-GB" dirty="0"/>
              <a:t>a standard interface between .NET web servers and web applications. </a:t>
            </a:r>
            <a:endParaRPr lang="en-GB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 smtClean="0"/>
              <a:t>Aims to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GB" dirty="0"/>
              <a:t>D</a:t>
            </a:r>
            <a:r>
              <a:rPr lang="en-GB" dirty="0" smtClean="0"/>
              <a:t>ecouple </a:t>
            </a:r>
            <a:r>
              <a:rPr lang="en-GB" dirty="0"/>
              <a:t>server and </a:t>
            </a:r>
            <a:r>
              <a:rPr lang="en-GB" dirty="0" smtClean="0"/>
              <a:t>application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GB" dirty="0"/>
              <a:t>E</a:t>
            </a:r>
            <a:r>
              <a:rPr lang="en-GB" dirty="0" smtClean="0"/>
              <a:t>ncourage </a:t>
            </a:r>
            <a:r>
              <a:rPr lang="en-GB" dirty="0"/>
              <a:t>the development of simple modules for .NET web </a:t>
            </a:r>
            <a:r>
              <a:rPr lang="en-GB" dirty="0" smtClean="0"/>
              <a:t>development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GB" dirty="0"/>
              <a:t>S</a:t>
            </a:r>
            <a:r>
              <a:rPr lang="en-GB" dirty="0" smtClean="0"/>
              <a:t>timulate </a:t>
            </a:r>
            <a:r>
              <a:rPr lang="en-GB" dirty="0"/>
              <a:t>the open source ecosystem of .NET web development tools</a:t>
            </a:r>
            <a:r>
              <a:rPr lang="en-GB" dirty="0" smtClean="0"/>
              <a:t>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17472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Owin</a:t>
            </a:r>
            <a:r>
              <a:rPr lang="en-GB" dirty="0"/>
              <a:t> </a:t>
            </a:r>
            <a:r>
              <a:rPr lang="en-GB" dirty="0" smtClean="0"/>
              <a:t>is cool</a:t>
            </a:r>
            <a:endParaRPr lang="en-GB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752902" y="1828801"/>
            <a:ext cx="10600898" cy="4391024"/>
          </a:xfrm>
        </p:spPr>
        <p:txBody>
          <a:bodyPr>
            <a:normAutofit fontScale="700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dirty="0" smtClean="0"/>
              <a:t>Previously </a:t>
            </a:r>
            <a:r>
              <a:rPr lang="en-AU" dirty="0"/>
              <a:t>doing </a:t>
            </a:r>
            <a:r>
              <a:rPr lang="en-AU" dirty="0" smtClean="0"/>
              <a:t>*anything* on ASP.NET </a:t>
            </a:r>
            <a:r>
              <a:rPr lang="en-AU" dirty="0"/>
              <a:t>would require heaps of assemblies to be loaded that mostly don’t get used (System.XML, etc.)</a:t>
            </a: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dirty="0" smtClean="0"/>
              <a:t>The </a:t>
            </a:r>
            <a:r>
              <a:rPr lang="en-AU" dirty="0"/>
              <a:t>new pipeline is </a:t>
            </a:r>
            <a:r>
              <a:rPr lang="en-AU" dirty="0" smtClean="0"/>
              <a:t>lightweight (the </a:t>
            </a:r>
            <a:r>
              <a:rPr lang="en-AU" dirty="0"/>
              <a:t>old legacy concepts </a:t>
            </a:r>
            <a:r>
              <a:rPr lang="en-AU" dirty="0" smtClean="0"/>
              <a:t>since </a:t>
            </a:r>
            <a:r>
              <a:rPr lang="en-AU" dirty="0"/>
              <a:t>.</a:t>
            </a:r>
            <a:r>
              <a:rPr lang="en-AU" dirty="0" smtClean="0"/>
              <a:t>NET </a:t>
            </a:r>
            <a:r>
              <a:rPr lang="en-AU" dirty="0"/>
              <a:t>1.0 </a:t>
            </a:r>
            <a:r>
              <a:rPr lang="en-GB" dirty="0" smtClean="0"/>
              <a:t>are gone)</a:t>
            </a: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dirty="0" smtClean="0"/>
              <a:t>Performance - Loaded </a:t>
            </a:r>
            <a:r>
              <a:rPr lang="en-AU" dirty="0"/>
              <a:t>assemblies in </a:t>
            </a:r>
            <a:r>
              <a:rPr lang="en-AU" dirty="0" smtClean="0"/>
              <a:t>ASP 4.5 </a:t>
            </a:r>
            <a:r>
              <a:rPr lang="en-AU" dirty="0"/>
              <a:t>app domain was ~25 per request? </a:t>
            </a:r>
            <a:r>
              <a:rPr lang="en-AU" dirty="0" smtClean="0"/>
              <a:t/>
            </a:r>
            <a:br>
              <a:rPr lang="en-AU" dirty="0" smtClean="0"/>
            </a:br>
            <a:r>
              <a:rPr lang="en-AU" dirty="0" smtClean="0"/>
              <a:t>Now </a:t>
            </a:r>
            <a:r>
              <a:rPr lang="en-AU" dirty="0"/>
              <a:t>it is down to ~10.</a:t>
            </a: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dirty="0" smtClean="0"/>
              <a:t>Performance - Cuts </a:t>
            </a:r>
            <a:r>
              <a:rPr lang="en-AU" dirty="0"/>
              <a:t>the </a:t>
            </a:r>
            <a:r>
              <a:rPr lang="en-AU" b="1" dirty="0"/>
              <a:t>base memory </a:t>
            </a:r>
            <a:r>
              <a:rPr lang="en-AU" dirty="0" smtClean="0"/>
              <a:t>per </a:t>
            </a:r>
            <a:r>
              <a:rPr lang="en-AU" dirty="0"/>
              <a:t>request down by 1/2. 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AU" dirty="0" smtClean="0"/>
              <a:t>Join the Conversation #VS2015 </a:t>
            </a:r>
            <a:r>
              <a:rPr lang="en-AU" dirty="0" smtClean="0"/>
              <a:t>@</a:t>
            </a:r>
            <a:r>
              <a:rPr lang="en-AU" dirty="0" err="1" smtClean="0"/>
              <a:t>DuncHunter</a:t>
            </a:r>
            <a:r>
              <a:rPr lang="en-AU" dirty="0" smtClean="0"/>
              <a:t> @</a:t>
            </a:r>
            <a:r>
              <a:rPr lang="en-AU" dirty="0" err="1" smtClean="0"/>
              <a:t>AdamStephensen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4330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What is Katana?</a:t>
            </a:r>
            <a:endParaRPr lang="en-GB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752902" y="1828801"/>
            <a:ext cx="6852584" cy="4391024"/>
          </a:xfrm>
        </p:spPr>
        <p:txBody>
          <a:bodyPr>
            <a:normAutofit fontScale="77500" lnSpcReduction="2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Katana is a collection of projects for supporting </a:t>
            </a:r>
            <a:r>
              <a:rPr lang="en-GB" dirty="0" smtClean="0"/>
              <a:t>OWIN </a:t>
            </a:r>
          </a:p>
          <a:p>
            <a:pPr lvl="1"/>
            <a:r>
              <a:rPr lang="en-GB" dirty="0" smtClean="0"/>
              <a:t>      </a:t>
            </a:r>
            <a:r>
              <a:rPr lang="en-GB" dirty="0" err="1" smtClean="0"/>
              <a:t>Microsoft.OWIN</a:t>
            </a:r>
            <a:r>
              <a:rPr lang="en-GB" dirty="0" smtClean="0"/>
              <a:t>…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 smtClean="0"/>
              <a:t>Enables self hosting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GB" dirty="0" smtClean="0"/>
              <a:t>Custom Host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GB" dirty="0" smtClean="0"/>
              <a:t>OwinHost.exe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 smtClean="0"/>
              <a:t>Paves the way for ASP.NET to be fully OWIN compliant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b="1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dirty="0" smtClean="0"/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GB" dirty="0" smtClean="0"/>
          </a:p>
          <a:p>
            <a:endParaRPr lang="en-GB" dirty="0" smtClean="0"/>
          </a:p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AU" dirty="0" smtClean="0"/>
              <a:t>Join the Conversation #VS2015 </a:t>
            </a:r>
            <a:r>
              <a:rPr lang="en-AU" dirty="0" smtClean="0"/>
              <a:t>@</a:t>
            </a:r>
            <a:r>
              <a:rPr lang="en-AU" dirty="0" err="1" smtClean="0"/>
              <a:t>DuncHunter</a:t>
            </a:r>
            <a:r>
              <a:rPr lang="en-AU" dirty="0" smtClean="0"/>
              <a:t> @</a:t>
            </a:r>
            <a:r>
              <a:rPr lang="en-AU" dirty="0" err="1" smtClean="0"/>
              <a:t>AdamStephensen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7021" y="0"/>
            <a:ext cx="43149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068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ASP.NET 5 and OWIN</a:t>
            </a:r>
            <a:endParaRPr lang="en-GB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fontScale="92500" lnSpcReduction="2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 smtClean="0"/>
              <a:t>Fully OWIN compliant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 smtClean="0"/>
              <a:t>ASP.NET 5 is the next generation of Katana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 smtClean="0"/>
              <a:t>Applications can to be hosted in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GB" dirty="0" smtClean="0"/>
              <a:t>IIS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GB" dirty="0" smtClean="0"/>
              <a:t>Self hosted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GB" dirty="0" smtClean="0"/>
              <a:t>Hosted in any OWIN Server (E.g. </a:t>
            </a:r>
            <a:r>
              <a:rPr lang="en-GB" dirty="0" err="1" smtClean="0"/>
              <a:t>Nowin</a:t>
            </a:r>
            <a:r>
              <a:rPr lang="en-GB" dirty="0" smtClean="0"/>
              <a:t>, Fracture)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GB" dirty="0" smtClean="0"/>
              <a:t>Linux or Mac</a:t>
            </a:r>
          </a:p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AU" dirty="0" smtClean="0"/>
              <a:t>Join the Conversation #VS2015 </a:t>
            </a:r>
            <a:r>
              <a:rPr lang="en-AU" dirty="0" smtClean="0"/>
              <a:t>@</a:t>
            </a:r>
            <a:r>
              <a:rPr lang="en-AU" dirty="0" err="1" smtClean="0"/>
              <a:t>DuncHunter</a:t>
            </a:r>
            <a:r>
              <a:rPr lang="en-AU" dirty="0" smtClean="0"/>
              <a:t> @</a:t>
            </a:r>
            <a:r>
              <a:rPr lang="en-AU" dirty="0" err="1" smtClean="0"/>
              <a:t>AdamStephensen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5293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4294967295"/>
          </p:nvPr>
        </p:nvSpPr>
        <p:spPr>
          <a:xfrm>
            <a:off x="832513" y="1610436"/>
            <a:ext cx="10686197" cy="4766619"/>
          </a:xfrm>
          <a:prstGeom prst="rect">
            <a:avLst/>
          </a:prstGeom>
        </p:spPr>
        <p:txBody>
          <a:bodyPr>
            <a:normAutofit fontScale="70000" lnSpcReduction="2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dirty="0" smtClean="0"/>
              <a:t>Define what services and features this app will be using via </a:t>
            </a:r>
            <a:r>
              <a:rPr lang="en-AU" dirty="0" err="1" smtClean="0"/>
              <a:t>Owin</a:t>
            </a:r>
            <a:endParaRPr lang="en-AU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dirty="0" smtClean="0"/>
              <a:t>Services</a:t>
            </a:r>
          </a:p>
          <a:p>
            <a:pPr marL="1143000" lvl="1" indent="-457200"/>
            <a:r>
              <a:rPr lang="en-AU" dirty="0" smtClean="0"/>
              <a:t>EF</a:t>
            </a:r>
          </a:p>
          <a:p>
            <a:pPr marL="1143000" lvl="1" indent="-457200"/>
            <a:r>
              <a:rPr lang="en-AU" dirty="0" smtClean="0"/>
              <a:t>MVC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dirty="0" smtClean="0"/>
              <a:t>Routes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dirty="0" smtClean="0"/>
              <a:t>Features</a:t>
            </a:r>
          </a:p>
          <a:p>
            <a:pPr marL="1143000" lvl="1" indent="-457200"/>
            <a:r>
              <a:rPr lang="en-AU" dirty="0" err="1" smtClean="0"/>
              <a:t>BrowserLink</a:t>
            </a:r>
            <a:endParaRPr lang="en-AU" dirty="0" smtClean="0"/>
          </a:p>
          <a:p>
            <a:pPr marL="1143000" lvl="1" indent="-457200"/>
            <a:r>
              <a:rPr lang="en-AU" dirty="0" smtClean="0"/>
              <a:t>Static Files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dirty="0" smtClean="0"/>
              <a:t>Authentication</a:t>
            </a:r>
            <a:endParaRPr lang="en-AU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New </a:t>
            </a:r>
            <a:r>
              <a:rPr lang="en-AU" dirty="0" err="1" smtClean="0"/>
              <a:t>Startup.cs</a:t>
            </a:r>
            <a:r>
              <a:rPr lang="en-AU" dirty="0" smtClean="0"/>
              <a:t> in ASP.NET 5</a:t>
            </a:r>
            <a:endParaRPr lang="en-AU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AU" dirty="0" smtClean="0"/>
              <a:t>Join the Conversation #VS2015 </a:t>
            </a:r>
            <a:r>
              <a:rPr lang="en-AU" dirty="0" smtClean="0"/>
              <a:t>@</a:t>
            </a:r>
            <a:r>
              <a:rPr lang="en-AU" dirty="0" err="1" smtClean="0"/>
              <a:t>DuncHunter</a:t>
            </a:r>
            <a:r>
              <a:rPr lang="en-AU" dirty="0" smtClean="0"/>
              <a:t> @</a:t>
            </a:r>
            <a:r>
              <a:rPr lang="en-AU" dirty="0" err="1" smtClean="0"/>
              <a:t>AdamStephensen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7838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own Arrow 2"/>
          <p:cNvSpPr/>
          <p:nvPr/>
        </p:nvSpPr>
        <p:spPr>
          <a:xfrm>
            <a:off x="649653" y="185775"/>
            <a:ext cx="2450385" cy="3590693"/>
          </a:xfrm>
          <a:prstGeom prst="down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 err="1" smtClean="0"/>
              <a:t>Startup.cs</a:t>
            </a:r>
            <a:endParaRPr lang="en-AU" dirty="0"/>
          </a:p>
        </p:txBody>
      </p:sp>
      <p:sp>
        <p:nvSpPr>
          <p:cNvPr id="5" name="Pentagon 4"/>
          <p:cNvSpPr/>
          <p:nvPr/>
        </p:nvSpPr>
        <p:spPr>
          <a:xfrm>
            <a:off x="256478" y="3858322"/>
            <a:ext cx="3501483" cy="669073"/>
          </a:xfrm>
          <a:prstGeom prst="homePlat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 err="1" smtClean="0"/>
              <a:t>app.UseIdentity</a:t>
            </a:r>
            <a:r>
              <a:rPr lang="en-AU" dirty="0" smtClean="0"/>
              <a:t>()</a:t>
            </a:r>
            <a:endParaRPr lang="en-AU" dirty="0"/>
          </a:p>
        </p:txBody>
      </p:sp>
      <p:sp>
        <p:nvSpPr>
          <p:cNvPr id="6" name="Pentagon 5"/>
          <p:cNvSpPr/>
          <p:nvPr/>
        </p:nvSpPr>
        <p:spPr>
          <a:xfrm>
            <a:off x="256477" y="4690946"/>
            <a:ext cx="3501483" cy="669073"/>
          </a:xfrm>
          <a:prstGeom prst="homePlat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 err="1" smtClean="0"/>
              <a:t>app.UseStaticFiles</a:t>
            </a:r>
            <a:r>
              <a:rPr lang="en-AU" dirty="0" smtClean="0"/>
              <a:t>()</a:t>
            </a:r>
            <a:endParaRPr lang="en-AU" dirty="0"/>
          </a:p>
        </p:txBody>
      </p:sp>
      <p:sp>
        <p:nvSpPr>
          <p:cNvPr id="7" name="Pentagon 6"/>
          <p:cNvSpPr/>
          <p:nvPr/>
        </p:nvSpPr>
        <p:spPr>
          <a:xfrm>
            <a:off x="256477" y="5523570"/>
            <a:ext cx="3501483" cy="669073"/>
          </a:xfrm>
          <a:prstGeom prst="homePlat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 err="1"/>
              <a:t>a</a:t>
            </a:r>
            <a:r>
              <a:rPr lang="en-AU" dirty="0" err="1" smtClean="0"/>
              <a:t>pp.UseMvc</a:t>
            </a:r>
            <a:r>
              <a:rPr lang="en-AU" dirty="0" smtClean="0"/>
              <a:t>()</a:t>
            </a:r>
            <a:endParaRPr lang="en-AU" dirty="0"/>
          </a:p>
        </p:txBody>
      </p:sp>
      <p:sp>
        <p:nvSpPr>
          <p:cNvPr id="8" name="Rectangle 7"/>
          <p:cNvSpPr/>
          <p:nvPr/>
        </p:nvSpPr>
        <p:spPr>
          <a:xfrm>
            <a:off x="4579434" y="3824868"/>
            <a:ext cx="3033132" cy="669073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Rectangle 8"/>
          <p:cNvSpPr/>
          <p:nvPr/>
        </p:nvSpPr>
        <p:spPr>
          <a:xfrm>
            <a:off x="4579434" y="4690946"/>
            <a:ext cx="3033132" cy="669073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" name="Rectangle 9"/>
          <p:cNvSpPr/>
          <p:nvPr/>
        </p:nvSpPr>
        <p:spPr>
          <a:xfrm>
            <a:off x="4579434" y="5551526"/>
            <a:ext cx="3033132" cy="669073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Rectangle 10"/>
          <p:cNvSpPr/>
          <p:nvPr/>
        </p:nvSpPr>
        <p:spPr>
          <a:xfrm>
            <a:off x="8579005" y="3796912"/>
            <a:ext cx="3033132" cy="669073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" name="Rectangle 11"/>
          <p:cNvSpPr/>
          <p:nvPr/>
        </p:nvSpPr>
        <p:spPr>
          <a:xfrm>
            <a:off x="8579005" y="4662990"/>
            <a:ext cx="3033132" cy="669073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" name="Rectangle 12"/>
          <p:cNvSpPr/>
          <p:nvPr/>
        </p:nvSpPr>
        <p:spPr>
          <a:xfrm>
            <a:off x="8579005" y="5523570"/>
            <a:ext cx="3033132" cy="669073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4" name="U-Turn Arrow 13"/>
          <p:cNvSpPr/>
          <p:nvPr/>
        </p:nvSpPr>
        <p:spPr>
          <a:xfrm rot="10800000" flipH="1">
            <a:off x="4724399" y="250902"/>
            <a:ext cx="3356517" cy="5939959"/>
          </a:xfrm>
          <a:prstGeom prst="uturnArrow">
            <a:avLst>
              <a:gd name="adj1" fmla="val 17149"/>
              <a:gd name="adj2" fmla="val 25000"/>
              <a:gd name="adj3" fmla="val 33970"/>
              <a:gd name="adj4" fmla="val 19528"/>
              <a:gd name="adj5" fmla="val 75000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>
              <a:solidFill>
                <a:schemeClr val="tx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 rot="5400000">
            <a:off x="4479070" y="688587"/>
            <a:ext cx="1092820" cy="512956"/>
          </a:xfrm>
          <a:prstGeom prst="rect">
            <a:avLst/>
          </a:prstGeom>
          <a:noFill/>
        </p:spPr>
        <p:txBody>
          <a:bodyPr wrap="none" rtlCol="0" anchor="ctr">
            <a:normAutofit/>
          </a:bodyPr>
          <a:lstStyle/>
          <a:p>
            <a:r>
              <a:rPr lang="en-AU" dirty="0" smtClean="0">
                <a:solidFill>
                  <a:schemeClr val="bg1"/>
                </a:solidFill>
              </a:rPr>
              <a:t>Request     /Home/Index</a:t>
            </a:r>
          </a:p>
        </p:txBody>
      </p:sp>
      <p:sp>
        <p:nvSpPr>
          <p:cNvPr id="16" name="U-Turn Arrow 15"/>
          <p:cNvSpPr/>
          <p:nvPr/>
        </p:nvSpPr>
        <p:spPr>
          <a:xfrm rot="10800000" flipH="1">
            <a:off x="8579003" y="312193"/>
            <a:ext cx="3356517" cy="4973483"/>
          </a:xfrm>
          <a:prstGeom prst="uturnArrow">
            <a:avLst>
              <a:gd name="adj1" fmla="val 17149"/>
              <a:gd name="adj2" fmla="val 25000"/>
              <a:gd name="adj3" fmla="val 33970"/>
              <a:gd name="adj4" fmla="val 19528"/>
              <a:gd name="adj5" fmla="val 75000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 rot="5400000">
            <a:off x="8333675" y="705254"/>
            <a:ext cx="1092820" cy="512956"/>
          </a:xfrm>
          <a:prstGeom prst="rect">
            <a:avLst/>
          </a:prstGeom>
          <a:noFill/>
        </p:spPr>
        <p:txBody>
          <a:bodyPr wrap="none" rtlCol="0" anchor="ctr">
            <a:normAutofit/>
          </a:bodyPr>
          <a:lstStyle/>
          <a:p>
            <a:r>
              <a:rPr lang="en-AU" dirty="0" smtClean="0">
                <a:solidFill>
                  <a:schemeClr val="bg1"/>
                </a:solidFill>
              </a:rPr>
              <a:t>Request     /Content/logo.png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56476" y="2798934"/>
            <a:ext cx="3501483" cy="914400"/>
          </a:xfrm>
          <a:prstGeom prst="rect">
            <a:avLst/>
          </a:prstGeom>
          <a:solidFill>
            <a:schemeClr val="bg2">
              <a:lumMod val="25000"/>
              <a:alpha val="75000"/>
            </a:schemeClr>
          </a:solidFill>
        </p:spPr>
        <p:txBody>
          <a:bodyPr wrap="none" rtlCol="0" anchor="ctr">
            <a:normAutofit/>
          </a:bodyPr>
          <a:lstStyle/>
          <a:p>
            <a:pPr algn="ctr"/>
            <a:r>
              <a:rPr lang="en-AU" dirty="0" smtClean="0">
                <a:solidFill>
                  <a:schemeClr val="bg1"/>
                </a:solidFill>
              </a:rPr>
              <a:t>Register OWIN middleware</a:t>
            </a:r>
          </a:p>
        </p:txBody>
      </p:sp>
      <p:sp>
        <p:nvSpPr>
          <p:cNvPr id="20" name="Line Callout 1 (Accent Bar) 19"/>
          <p:cNvSpPr/>
          <p:nvPr/>
        </p:nvSpPr>
        <p:spPr>
          <a:xfrm>
            <a:off x="6096000" y="463706"/>
            <a:ext cx="2388454" cy="962717"/>
          </a:xfrm>
          <a:prstGeom prst="accentCallout1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AU" dirty="0" smtClean="0">
                <a:solidFill>
                  <a:sysClr val="windowText" lastClr="000000"/>
                </a:solidFill>
              </a:rPr>
              <a:t>1</a:t>
            </a:r>
            <a:r>
              <a:rPr lang="en-AU" baseline="30000" dirty="0" smtClean="0">
                <a:solidFill>
                  <a:sysClr val="windowText" lastClr="000000"/>
                </a:solidFill>
              </a:rPr>
              <a:t>st</a:t>
            </a:r>
            <a:r>
              <a:rPr lang="en-AU" dirty="0" smtClean="0">
                <a:solidFill>
                  <a:sysClr val="windowText" lastClr="000000"/>
                </a:solidFill>
              </a:rPr>
              <a:t> Request comes in to an MVC page</a:t>
            </a:r>
            <a:endParaRPr lang="en-AU" dirty="0">
              <a:solidFill>
                <a:sysClr val="windowText" lastClr="000000"/>
              </a:solidFill>
            </a:endParaRPr>
          </a:p>
        </p:txBody>
      </p:sp>
      <p:sp>
        <p:nvSpPr>
          <p:cNvPr id="21" name="Line Callout 1 (Accent Bar) 20"/>
          <p:cNvSpPr/>
          <p:nvPr/>
        </p:nvSpPr>
        <p:spPr>
          <a:xfrm>
            <a:off x="5941506" y="3142829"/>
            <a:ext cx="2388454" cy="962717"/>
          </a:xfrm>
          <a:prstGeom prst="accentCallout1">
            <a:avLst/>
          </a:prstGeom>
          <a:solidFill>
            <a:srgbClr val="D9D9D9">
              <a:alpha val="50196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AU" dirty="0" smtClean="0">
                <a:solidFill>
                  <a:sysClr val="windowText" lastClr="000000"/>
                </a:solidFill>
              </a:rPr>
              <a:t>Verifies user is logged in and passes onto the next OWIN middleware</a:t>
            </a:r>
            <a:endParaRPr lang="en-AU" dirty="0">
              <a:solidFill>
                <a:sysClr val="windowText" lastClr="000000"/>
              </a:solidFill>
            </a:endParaRPr>
          </a:p>
        </p:txBody>
      </p:sp>
      <p:sp>
        <p:nvSpPr>
          <p:cNvPr id="22" name="Line Callout 1 (Accent Bar) 21"/>
          <p:cNvSpPr/>
          <p:nvPr/>
        </p:nvSpPr>
        <p:spPr>
          <a:xfrm>
            <a:off x="5945799" y="4324478"/>
            <a:ext cx="2388454" cy="962717"/>
          </a:xfrm>
          <a:prstGeom prst="accentCallout1">
            <a:avLst>
              <a:gd name="adj1" fmla="val 18750"/>
              <a:gd name="adj2" fmla="val -8333"/>
              <a:gd name="adj3" fmla="val 80394"/>
              <a:gd name="adj4" fmla="val -35637"/>
            </a:avLst>
          </a:prstGeom>
          <a:solidFill>
            <a:srgbClr val="D9D9D9">
              <a:alpha val="6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AU" dirty="0" smtClean="0">
                <a:solidFill>
                  <a:sysClr val="windowText" lastClr="000000"/>
                </a:solidFill>
              </a:rPr>
              <a:t>Not a static file, so move onto the next OWIN middleware</a:t>
            </a:r>
            <a:endParaRPr lang="en-AU" dirty="0">
              <a:solidFill>
                <a:sysClr val="windowText" lastClr="000000"/>
              </a:solidFill>
            </a:endParaRPr>
          </a:p>
        </p:txBody>
      </p:sp>
      <p:sp>
        <p:nvSpPr>
          <p:cNvPr id="23" name="Line Callout 1 (Accent Bar) 22"/>
          <p:cNvSpPr/>
          <p:nvPr/>
        </p:nvSpPr>
        <p:spPr>
          <a:xfrm>
            <a:off x="6563303" y="5777726"/>
            <a:ext cx="2388454" cy="962717"/>
          </a:xfrm>
          <a:prstGeom prst="accentCallout1">
            <a:avLst>
              <a:gd name="adj1" fmla="val 18750"/>
              <a:gd name="adj2" fmla="val -8333"/>
              <a:gd name="adj3" fmla="val 18857"/>
              <a:gd name="adj4" fmla="val -44264"/>
            </a:avLst>
          </a:prstGeom>
          <a:solidFill>
            <a:srgbClr val="D9D9D9">
              <a:alpha val="6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AU" dirty="0" smtClean="0">
                <a:solidFill>
                  <a:sysClr val="windowText" lastClr="000000"/>
                </a:solidFill>
              </a:rPr>
              <a:t>MVC route handles request and returns to the client</a:t>
            </a:r>
            <a:endParaRPr lang="en-AU" dirty="0">
              <a:solidFill>
                <a:sysClr val="windowText" lastClr="000000"/>
              </a:solidFill>
            </a:endParaRPr>
          </a:p>
        </p:txBody>
      </p:sp>
      <p:sp>
        <p:nvSpPr>
          <p:cNvPr id="24" name="Line Callout 1 (Accent Bar) 23"/>
          <p:cNvSpPr/>
          <p:nvPr/>
        </p:nvSpPr>
        <p:spPr>
          <a:xfrm>
            <a:off x="9752317" y="398065"/>
            <a:ext cx="2388454" cy="962717"/>
          </a:xfrm>
          <a:prstGeom prst="accentCallout1">
            <a:avLst>
              <a:gd name="adj1" fmla="val 18750"/>
              <a:gd name="adj2" fmla="val -8333"/>
              <a:gd name="adj3" fmla="val 96447"/>
              <a:gd name="adj4" fmla="val -30244"/>
            </a:avLst>
          </a:prstGeom>
          <a:solidFill>
            <a:srgbClr val="D9D9D9">
              <a:alpha val="6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AU" dirty="0" smtClean="0">
                <a:solidFill>
                  <a:sysClr val="windowText" lastClr="000000"/>
                </a:solidFill>
              </a:rPr>
              <a:t>2</a:t>
            </a:r>
            <a:r>
              <a:rPr lang="en-AU" baseline="30000" dirty="0" smtClean="0">
                <a:solidFill>
                  <a:sysClr val="windowText" lastClr="000000"/>
                </a:solidFill>
              </a:rPr>
              <a:t>nd</a:t>
            </a:r>
            <a:r>
              <a:rPr lang="en-AU" dirty="0" smtClean="0">
                <a:solidFill>
                  <a:sysClr val="windowText" lastClr="000000"/>
                </a:solidFill>
              </a:rPr>
              <a:t> Request comes in for an image</a:t>
            </a:r>
            <a:endParaRPr lang="en-AU" dirty="0">
              <a:solidFill>
                <a:sysClr val="windowText" lastClr="000000"/>
              </a:solidFill>
            </a:endParaRPr>
          </a:p>
        </p:txBody>
      </p:sp>
      <p:sp>
        <p:nvSpPr>
          <p:cNvPr id="25" name="Line Callout 1 (Accent Bar) 24"/>
          <p:cNvSpPr/>
          <p:nvPr/>
        </p:nvSpPr>
        <p:spPr>
          <a:xfrm>
            <a:off x="9918196" y="3136170"/>
            <a:ext cx="2388454" cy="962717"/>
          </a:xfrm>
          <a:prstGeom prst="accentCallout1">
            <a:avLst>
              <a:gd name="adj1" fmla="val 18750"/>
              <a:gd name="adj2" fmla="val -8333"/>
              <a:gd name="adj3" fmla="val 96447"/>
              <a:gd name="adj4" fmla="val -30244"/>
            </a:avLst>
          </a:prstGeom>
          <a:solidFill>
            <a:srgbClr val="D9D9D9">
              <a:alpha val="6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AU" dirty="0" smtClean="0">
                <a:solidFill>
                  <a:sysClr val="windowText" lastClr="000000"/>
                </a:solidFill>
              </a:rPr>
              <a:t>Skips check and moves on, because we allow anonymous</a:t>
            </a:r>
            <a:endParaRPr lang="en-AU" dirty="0">
              <a:solidFill>
                <a:sysClr val="windowText" lastClr="000000"/>
              </a:solidFill>
            </a:endParaRPr>
          </a:p>
        </p:txBody>
      </p:sp>
      <p:sp>
        <p:nvSpPr>
          <p:cNvPr id="26" name="Line Callout 1 (Accent Bar) 25"/>
          <p:cNvSpPr/>
          <p:nvPr/>
        </p:nvSpPr>
        <p:spPr>
          <a:xfrm>
            <a:off x="9918196" y="5059196"/>
            <a:ext cx="2388454" cy="962717"/>
          </a:xfrm>
          <a:prstGeom prst="accentCallout1">
            <a:avLst>
              <a:gd name="adj1" fmla="val 18750"/>
              <a:gd name="adj2" fmla="val -8333"/>
              <a:gd name="adj3" fmla="val -5223"/>
              <a:gd name="adj4" fmla="val -32401"/>
            </a:avLst>
          </a:prstGeom>
          <a:solidFill>
            <a:srgbClr val="D9D9D9">
              <a:alpha val="6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AU" dirty="0" smtClean="0">
                <a:solidFill>
                  <a:sysClr val="windowText" lastClr="000000"/>
                </a:solidFill>
              </a:rPr>
              <a:t>Static file handler gets the file and returns to the client</a:t>
            </a:r>
            <a:endParaRPr lang="en-AU" dirty="0">
              <a:solidFill>
                <a:sysClr val="windowText" lastClr="000000"/>
              </a:solidFill>
            </a:endParaRP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0594" y="5979334"/>
            <a:ext cx="809632" cy="809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0178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/>
      <p:bldP spid="16" grpId="0" animBg="1"/>
      <p:bldP spid="17" grpId="0"/>
      <p:bldP spid="18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551903"/>
            <a:ext cx="1527349" cy="20298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268036" y="368968"/>
            <a:ext cx="6171061" cy="5987382"/>
          </a:xfrm>
        </p:spPr>
        <p:txBody>
          <a:bodyPr anchor="ctr">
            <a:noAutofit/>
          </a:bodyPr>
          <a:lstStyle/>
          <a:p>
            <a:r>
              <a:rPr lang="en-AU" sz="7200" dirty="0" err="1" smtClean="0"/>
              <a:t>AngularJs</a:t>
            </a:r>
            <a:endParaRPr lang="en-AU" sz="7200" dirty="0"/>
          </a:p>
        </p:txBody>
      </p:sp>
      <p:pic>
        <p:nvPicPr>
          <p:cNvPr id="4098" name="Picture 2" descr="http://sd.keepcalm-o-matic.co.uk/i/keep-calm-im-a-developer.png"/>
          <p:cNvPicPr>
            <a:picLocks noGrp="1" noChangeAspect="1" noChangeArrowheads="1"/>
          </p:cNvPicPr>
          <p:nvPr>
            <p:ph type="pic" sz="quarter" idx="1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8" b="548"/>
          <a:stretch>
            <a:fillRect/>
          </a:stretch>
        </p:blipFill>
        <p:spPr bwMode="auto">
          <a:xfrm>
            <a:off x="0" y="54592"/>
            <a:ext cx="5095876" cy="6803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AU" dirty="0" smtClean="0"/>
              <a:t>Join the Conversation #VS2015 </a:t>
            </a:r>
            <a:r>
              <a:rPr lang="en-AU" dirty="0" smtClean="0"/>
              <a:t>@</a:t>
            </a:r>
            <a:r>
              <a:rPr lang="en-AU" dirty="0" err="1" smtClean="0"/>
              <a:t>DuncHunter</a:t>
            </a:r>
            <a:r>
              <a:rPr lang="en-AU" dirty="0" smtClean="0"/>
              <a:t> @</a:t>
            </a:r>
            <a:r>
              <a:rPr lang="en-AU" dirty="0" err="1" smtClean="0"/>
              <a:t>AdamStephensen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7112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752903" y="367379"/>
            <a:ext cx="10686196" cy="5443485"/>
          </a:xfrm>
        </p:spPr>
        <p:txBody>
          <a:bodyPr anchor="ctr">
            <a:normAutofit/>
          </a:bodyPr>
          <a:lstStyle/>
          <a:p>
            <a:pPr algn="ctr"/>
            <a:r>
              <a:rPr lang="en-AU" dirty="0"/>
              <a:t>Who’s using angular 2 ?</a:t>
            </a:r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AU" dirty="0" smtClean="0"/>
              <a:t>Join the Conversation #VS2015 </a:t>
            </a:r>
            <a:r>
              <a:rPr lang="en-AU" dirty="0" smtClean="0"/>
              <a:t>@</a:t>
            </a:r>
            <a:r>
              <a:rPr lang="en-AU" dirty="0" err="1" smtClean="0"/>
              <a:t>DuncHunter</a:t>
            </a:r>
            <a:r>
              <a:rPr lang="en-AU" dirty="0" smtClean="0"/>
              <a:t> @</a:t>
            </a:r>
            <a:r>
              <a:rPr lang="en-AU" dirty="0" err="1" smtClean="0"/>
              <a:t>AdamStephensen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7651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902" y="1434364"/>
            <a:ext cx="10820189" cy="504775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2903" y="175655"/>
            <a:ext cx="10686196" cy="1321720"/>
          </a:xfrm>
        </p:spPr>
        <p:txBody>
          <a:bodyPr/>
          <a:lstStyle/>
          <a:p>
            <a:r>
              <a:rPr lang="en-AU" dirty="0" smtClean="0"/>
              <a:t>15. AngularJS</a:t>
            </a:r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AU" dirty="0"/>
              <a:t>Join the Conversation #</a:t>
            </a:r>
            <a:r>
              <a:rPr lang="en-AU" dirty="0" err="1"/>
              <a:t>DevSuperPowersIP</a:t>
            </a:r>
            <a:r>
              <a:rPr lang="en-AU" dirty="0"/>
              <a:t> @</a:t>
            </a:r>
            <a:r>
              <a:rPr lang="en-AU" dirty="0" err="1"/>
              <a:t>DuncHunter</a:t>
            </a:r>
            <a:r>
              <a:rPr lang="en-AU" dirty="0"/>
              <a:t> </a:t>
            </a:r>
            <a:r>
              <a:rPr lang="en-AU" dirty="0" smtClean="0"/>
              <a:t>@</a:t>
            </a:r>
            <a:r>
              <a:rPr lang="en-AU" dirty="0" err="1" smtClean="0"/>
              <a:t>DuncHunter</a:t>
            </a:r>
            <a:r>
              <a:rPr lang="en-AU" dirty="0" smtClean="0"/>
              <a:t> @</a:t>
            </a:r>
            <a:r>
              <a:rPr lang="en-AU" dirty="0" err="1" smtClean="0"/>
              <a:t>AdamStephensen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0843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err="1" smtClean="0"/>
              <a:t>AngularJS</a:t>
            </a:r>
            <a:endParaRPr lang="en-AU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r>
              <a:rPr lang="en-AU" sz="1800" dirty="0">
                <a:hlinkClick r:id="rId2"/>
              </a:rPr>
              <a:t>http://www.adamcogan.com/2014/11/13/why-ssw-is-moving-to-angularjs/</a:t>
            </a:r>
            <a:r>
              <a:rPr lang="en-AU" sz="1800" dirty="0"/>
              <a:t> </a:t>
            </a:r>
          </a:p>
          <a:p>
            <a:r>
              <a:rPr lang="en-AU" sz="1800" dirty="0" smtClean="0">
                <a:hlinkClick r:id="rId3"/>
              </a:rPr>
              <a:t>https</a:t>
            </a:r>
            <a:r>
              <a:rPr lang="en-AU" sz="1800" dirty="0">
                <a:hlinkClick r:id="rId3"/>
              </a:rPr>
              <a:t>://</a:t>
            </a:r>
            <a:r>
              <a:rPr lang="en-AU" sz="1800" dirty="0" smtClean="0">
                <a:hlinkClick r:id="rId3"/>
              </a:rPr>
              <a:t>github.com/johnpapa/angularjs-styleguide</a:t>
            </a:r>
            <a:r>
              <a:rPr lang="en-AU" sz="1800" dirty="0" smtClean="0"/>
              <a:t> </a:t>
            </a:r>
          </a:p>
          <a:p>
            <a:r>
              <a:rPr lang="en-AU" sz="1800" dirty="0">
                <a:hlinkClick r:id="rId4"/>
              </a:rPr>
              <a:t>http://</a:t>
            </a:r>
            <a:r>
              <a:rPr lang="en-AU" sz="1800" dirty="0" smtClean="0">
                <a:hlinkClick r:id="rId4"/>
              </a:rPr>
              <a:t>www.ssw.com.au/ssw/Events/Webinars/DevSuperpowers-AngularJS-with-TypeScript.aspx</a:t>
            </a:r>
            <a:r>
              <a:rPr lang="en-AU" sz="1800" dirty="0" smtClean="0"/>
              <a:t> </a:t>
            </a:r>
          </a:p>
          <a:p>
            <a:r>
              <a:rPr lang="en-AU" sz="1800" dirty="0">
                <a:hlinkClick r:id="rId5"/>
              </a:rPr>
              <a:t>http://</a:t>
            </a:r>
            <a:r>
              <a:rPr lang="en-AU" sz="1800" dirty="0" smtClean="0">
                <a:hlinkClick r:id="rId5"/>
              </a:rPr>
              <a:t>tv.ssw.com/5682/how-to-make-web-applications-with-angularjs-and-asp-net-mvc-dev-superpowers-episode-7</a:t>
            </a:r>
            <a:r>
              <a:rPr lang="en-AU" sz="1800" dirty="0" smtClean="0"/>
              <a:t> </a:t>
            </a:r>
          </a:p>
          <a:p>
            <a:r>
              <a:rPr lang="en-AU" sz="1800" dirty="0">
                <a:hlinkClick r:id="rId6"/>
              </a:rPr>
              <a:t>http://</a:t>
            </a:r>
            <a:r>
              <a:rPr lang="en-AU" sz="1800" dirty="0" smtClean="0">
                <a:hlinkClick r:id="rId6"/>
              </a:rPr>
              <a:t>tv.ssw.com/5818/angularjs-with-dan-wahlin</a:t>
            </a:r>
            <a:r>
              <a:rPr lang="en-AU" sz="1800" dirty="0" smtClean="0"/>
              <a:t> </a:t>
            </a:r>
          </a:p>
        </p:txBody>
      </p:sp>
      <p:pic>
        <p:nvPicPr>
          <p:cNvPr id="2050" name="Picture 2" descr="AngularJS-hearts-NET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186" y="5205411"/>
            <a:ext cx="9144000" cy="1333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7130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000" dirty="0"/>
              <a:t>Dev Superpowers - </a:t>
            </a:r>
            <a:r>
              <a:rPr lang="en-GB" sz="4000" dirty="0" err="1"/>
              <a:t>AngularJS</a:t>
            </a:r>
            <a:r>
              <a:rPr lang="en-GB" sz="4000" dirty="0"/>
              <a:t> with </a:t>
            </a:r>
            <a:r>
              <a:rPr lang="en-GB" sz="4000" dirty="0" err="1"/>
              <a:t>TypeScript</a:t>
            </a:r>
            <a:r>
              <a:rPr lang="en-GB" sz="4000" dirty="0"/>
              <a:t> made easy with Duncan </a:t>
            </a:r>
            <a:r>
              <a:rPr lang="en-GB" sz="4000" dirty="0" smtClean="0"/>
              <a:t>Hunter</a:t>
            </a:r>
            <a:endParaRPr lang="en-GB" sz="4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AU" dirty="0" smtClean="0"/>
              <a:t>Join the Conversation #VS2015 </a:t>
            </a:r>
            <a:r>
              <a:rPr lang="en-AU" dirty="0" smtClean="0"/>
              <a:t>@</a:t>
            </a:r>
            <a:r>
              <a:rPr lang="en-AU" dirty="0" err="1" smtClean="0"/>
              <a:t>DuncHunter</a:t>
            </a:r>
            <a:r>
              <a:rPr lang="en-AU" dirty="0" smtClean="0"/>
              <a:t> @</a:t>
            </a:r>
            <a:r>
              <a:rPr lang="en-AU" dirty="0" err="1" smtClean="0"/>
              <a:t>AdamStephensen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3187" y="1807021"/>
            <a:ext cx="8765628" cy="4432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404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dirty="0"/>
              <a:t>How to make web applications with </a:t>
            </a:r>
            <a:r>
              <a:rPr lang="en-GB" sz="3600" dirty="0" err="1"/>
              <a:t>AngularJS</a:t>
            </a:r>
            <a:r>
              <a:rPr lang="en-GB" sz="3600" dirty="0"/>
              <a:t> and ASP.NET MVC | Dev </a:t>
            </a:r>
            <a:r>
              <a:rPr lang="en-GB" sz="3600" dirty="0" err="1"/>
              <a:t>SuperPowers</a:t>
            </a:r>
            <a:r>
              <a:rPr lang="en-GB" sz="3600" dirty="0"/>
              <a:t> Episode </a:t>
            </a:r>
            <a:r>
              <a:rPr lang="en-GB" sz="3600" dirty="0" smtClean="0"/>
              <a:t>7</a:t>
            </a:r>
            <a:endParaRPr lang="en-GB" sz="36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AU" dirty="0" smtClean="0"/>
              <a:t>Join the Conversation #VS2015 </a:t>
            </a:r>
            <a:r>
              <a:rPr lang="en-AU" dirty="0" smtClean="0"/>
              <a:t>@</a:t>
            </a:r>
            <a:r>
              <a:rPr lang="en-AU" dirty="0" err="1" smtClean="0"/>
              <a:t>DuncHunter</a:t>
            </a:r>
            <a:r>
              <a:rPr lang="en-AU" dirty="0" smtClean="0"/>
              <a:t> @</a:t>
            </a:r>
            <a:r>
              <a:rPr lang="en-AU" dirty="0" err="1" smtClean="0"/>
              <a:t>AdamStephensen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1658" y="1833838"/>
            <a:ext cx="7780952" cy="44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481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000" dirty="0"/>
              <a:t>The future of </a:t>
            </a:r>
            <a:r>
              <a:rPr lang="en-GB" sz="4000" dirty="0" err="1"/>
              <a:t>AngularJS</a:t>
            </a:r>
            <a:r>
              <a:rPr lang="en-GB" sz="4000" dirty="0"/>
              <a:t>: an interview with Dan </a:t>
            </a:r>
            <a:r>
              <a:rPr lang="en-GB" sz="4000" dirty="0" err="1" smtClean="0"/>
              <a:t>Wahlin</a:t>
            </a:r>
            <a:endParaRPr lang="en-GB" sz="4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AU" dirty="0" smtClean="0"/>
              <a:t>Join the Conversation #VS2015 </a:t>
            </a:r>
            <a:r>
              <a:rPr lang="en-AU" dirty="0" smtClean="0"/>
              <a:t>@</a:t>
            </a:r>
            <a:r>
              <a:rPr lang="en-AU" dirty="0" err="1" smtClean="0"/>
              <a:t>DuncHunter</a:t>
            </a:r>
            <a:r>
              <a:rPr lang="en-AU" dirty="0" smtClean="0"/>
              <a:t> @</a:t>
            </a:r>
            <a:r>
              <a:rPr lang="en-AU" dirty="0" err="1" smtClean="0"/>
              <a:t>AdamStephensen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4725" y="2032367"/>
            <a:ext cx="7123990" cy="3980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095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err="1" smtClean="0"/>
              <a:t>AngularJS</a:t>
            </a:r>
            <a:r>
              <a:rPr lang="en-AU" dirty="0" smtClean="0"/>
              <a:t> + VS2015</a:t>
            </a:r>
            <a:endParaRPr lang="en-AU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AU" dirty="0" smtClean="0"/>
              <a:t>Built in templates to create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dirty="0" smtClean="0"/>
              <a:t>Controller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dirty="0" smtClean="0"/>
              <a:t>Service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dirty="0" smtClean="0"/>
              <a:t>Directive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dirty="0" smtClean="0"/>
              <a:t>Factory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dirty="0" smtClean="0"/>
              <a:t>Module</a:t>
            </a:r>
            <a:endParaRPr lang="en-AU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AU" dirty="0" smtClean="0"/>
              <a:t>Join the Conversation #VS2015 </a:t>
            </a:r>
            <a:r>
              <a:rPr lang="en-AU" dirty="0" smtClean="0"/>
              <a:t>@</a:t>
            </a:r>
            <a:r>
              <a:rPr lang="en-AU" dirty="0" err="1" smtClean="0"/>
              <a:t>DuncHunter</a:t>
            </a:r>
            <a:r>
              <a:rPr lang="en-AU" dirty="0" smtClean="0"/>
              <a:t> @</a:t>
            </a:r>
            <a:r>
              <a:rPr lang="en-AU" dirty="0" err="1" smtClean="0"/>
              <a:t>AdamStephensen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9914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 dirty="0" smtClean="0"/>
              <a:t>Join the Conversation #VS2015 </a:t>
            </a:r>
            <a:r>
              <a:rPr lang="en-AU" dirty="0" smtClean="0"/>
              <a:t>@</a:t>
            </a:r>
            <a:r>
              <a:rPr lang="en-AU" dirty="0" err="1" smtClean="0"/>
              <a:t>DuncHunter</a:t>
            </a:r>
            <a:r>
              <a:rPr lang="en-AU" dirty="0" smtClean="0"/>
              <a:t> @</a:t>
            </a:r>
            <a:r>
              <a:rPr lang="en-AU" dirty="0" err="1" smtClean="0"/>
              <a:t>AdamStephensen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842" y="0"/>
            <a:ext cx="9890315" cy="6863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704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551903"/>
            <a:ext cx="1527349" cy="20298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268036" y="368968"/>
            <a:ext cx="6171061" cy="5987382"/>
          </a:xfrm>
        </p:spPr>
        <p:txBody>
          <a:bodyPr anchor="ctr">
            <a:noAutofit/>
          </a:bodyPr>
          <a:lstStyle/>
          <a:p>
            <a:r>
              <a:rPr lang="en-AU" sz="7200" dirty="0" err="1" smtClean="0"/>
              <a:t>SignalR</a:t>
            </a:r>
            <a:endParaRPr lang="en-AU" sz="7200" dirty="0"/>
          </a:p>
        </p:txBody>
      </p:sp>
      <p:pic>
        <p:nvPicPr>
          <p:cNvPr id="4098" name="Picture 2" descr="http://sd.keepcalm-o-matic.co.uk/i/keep-calm-im-a-developer.png"/>
          <p:cNvPicPr>
            <a:picLocks noGrp="1" noChangeAspect="1" noChangeArrowheads="1"/>
          </p:cNvPicPr>
          <p:nvPr>
            <p:ph type="pic" sz="quarter" idx="1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8" b="548"/>
          <a:stretch>
            <a:fillRect/>
          </a:stretch>
        </p:blipFill>
        <p:spPr bwMode="auto">
          <a:xfrm>
            <a:off x="0" y="54592"/>
            <a:ext cx="5095876" cy="6803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AU" dirty="0" smtClean="0"/>
              <a:t>Join the Conversation #VS2015 </a:t>
            </a:r>
            <a:r>
              <a:rPr lang="en-AU" dirty="0" smtClean="0"/>
              <a:t>@</a:t>
            </a:r>
            <a:r>
              <a:rPr lang="en-AU" dirty="0" err="1" smtClean="0"/>
              <a:t>DuncHunter</a:t>
            </a:r>
            <a:r>
              <a:rPr lang="en-AU" dirty="0" smtClean="0"/>
              <a:t> @</a:t>
            </a:r>
            <a:r>
              <a:rPr lang="en-AU" dirty="0" err="1" smtClean="0"/>
              <a:t>AdamStephensen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5843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16. </a:t>
            </a:r>
            <a:r>
              <a:rPr lang="en-AU" dirty="0" err="1" smtClean="0"/>
              <a:t>SignalR</a:t>
            </a:r>
            <a:endParaRPr lang="en-AU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dirty="0" smtClean="0"/>
              <a:t>Add via the </a:t>
            </a:r>
            <a:r>
              <a:rPr lang="en-AU" dirty="0" err="1" smtClean="0"/>
              <a:t>NuGet</a:t>
            </a:r>
            <a:r>
              <a:rPr lang="en-AU" dirty="0" smtClean="0"/>
              <a:t> package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dirty="0" smtClean="0"/>
              <a:t>Real time communication between clients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dirty="0" smtClean="0"/>
              <a:t>Good for: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AU" dirty="0" smtClean="0"/>
              <a:t>Showing progress on long running tasks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AU" dirty="0" smtClean="0"/>
              <a:t>Interactive apps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AU" dirty="0" smtClean="0"/>
              <a:t>Team collaboration </a:t>
            </a:r>
            <a:endParaRPr lang="en-AU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AU" dirty="0" smtClean="0"/>
              <a:t>Join the Conversation #VS2015 </a:t>
            </a:r>
            <a:r>
              <a:rPr lang="en-AU" dirty="0" smtClean="0"/>
              <a:t>@</a:t>
            </a:r>
            <a:r>
              <a:rPr lang="en-AU" dirty="0" err="1" smtClean="0"/>
              <a:t>DuncHunter</a:t>
            </a:r>
            <a:r>
              <a:rPr lang="en-AU" dirty="0" smtClean="0"/>
              <a:t> @</a:t>
            </a:r>
            <a:r>
              <a:rPr lang="en-AU" dirty="0" err="1" smtClean="0"/>
              <a:t>AdamStephensen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9070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err="1" smtClean="0"/>
              <a:t>SignalR</a:t>
            </a:r>
            <a:r>
              <a:rPr lang="en-AU" dirty="0" smtClean="0"/>
              <a:t> in action</a:t>
            </a:r>
            <a:endParaRPr lang="en-AU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AU" dirty="0"/>
              <a:t>Visual Studio </a:t>
            </a:r>
            <a:r>
              <a:rPr lang="en-AU" dirty="0" err="1"/>
              <a:t>BrowserLink</a:t>
            </a:r>
            <a:endParaRPr lang="en-AU" dirty="0"/>
          </a:p>
          <a:p>
            <a:r>
              <a:rPr lang="en-AU" dirty="0" smtClean="0">
                <a:hlinkClick r:id=""/>
              </a:rPr>
              <a:t>https://sswhealthcheck.com/</a:t>
            </a:r>
          </a:p>
          <a:p>
            <a:pPr lvl="1"/>
            <a:r>
              <a:rPr lang="en-AU" dirty="0" smtClean="0">
                <a:hlinkClick r:id=""/>
              </a:rPr>
              <a:t>https</a:t>
            </a:r>
            <a:r>
              <a:rPr lang="en-AU" dirty="0">
                <a:hlinkClick r:id="rId2"/>
              </a:rPr>
              <a:t>://</a:t>
            </a:r>
            <a:r>
              <a:rPr lang="en-AU" dirty="0" smtClean="0">
                <a:hlinkClick r:id="rId2"/>
              </a:rPr>
              <a:t>sugarlearning.com/Public/healthcheck</a:t>
            </a:r>
            <a:endParaRPr lang="en-AU" dirty="0" smtClean="0"/>
          </a:p>
          <a:p>
            <a:r>
              <a:rPr lang="en-AU" dirty="0">
                <a:hlinkClick r:id="rId3"/>
              </a:rPr>
              <a:t>https://sswlinkauditor.com</a:t>
            </a:r>
            <a:r>
              <a:rPr lang="en-AU" dirty="0" smtClean="0">
                <a:hlinkClick r:id="rId3"/>
              </a:rPr>
              <a:t>/</a:t>
            </a:r>
            <a:r>
              <a:rPr lang="en-AU" dirty="0" smtClean="0"/>
              <a:t>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AU" dirty="0" smtClean="0"/>
              <a:t>Join the Conversation #VS2015 </a:t>
            </a:r>
            <a:r>
              <a:rPr lang="en-AU" dirty="0" smtClean="0"/>
              <a:t>@</a:t>
            </a:r>
            <a:r>
              <a:rPr lang="en-AU" dirty="0" err="1" smtClean="0"/>
              <a:t>DuncHunter</a:t>
            </a:r>
            <a:r>
              <a:rPr lang="en-AU" dirty="0" smtClean="0"/>
              <a:t> @</a:t>
            </a:r>
            <a:r>
              <a:rPr lang="en-AU" dirty="0" err="1" smtClean="0"/>
              <a:t>AdamStephensen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3147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752903" y="367379"/>
            <a:ext cx="10686196" cy="5443485"/>
          </a:xfrm>
        </p:spPr>
        <p:txBody>
          <a:bodyPr anchor="ctr">
            <a:normAutofit/>
          </a:bodyPr>
          <a:lstStyle/>
          <a:p>
            <a:pPr algn="ctr"/>
            <a:r>
              <a:rPr lang="en-AU" dirty="0"/>
              <a:t>Who’s using </a:t>
            </a:r>
            <a:r>
              <a:rPr lang="en-AU" dirty="0" smtClean="0"/>
              <a:t>ASP.net MVC ?</a:t>
            </a:r>
            <a:r>
              <a:rPr lang="en-AU" dirty="0" smtClean="0"/>
              <a:t> </a:t>
            </a:r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AU" dirty="0" smtClean="0"/>
              <a:t>Join the Conversation #VS2015 </a:t>
            </a:r>
            <a:r>
              <a:rPr lang="en-AU" dirty="0" smtClean="0"/>
              <a:t>@</a:t>
            </a:r>
            <a:r>
              <a:rPr lang="en-AU" dirty="0" err="1" smtClean="0"/>
              <a:t>DuncHunter</a:t>
            </a:r>
            <a:r>
              <a:rPr lang="en-AU" dirty="0" smtClean="0"/>
              <a:t> @</a:t>
            </a:r>
            <a:r>
              <a:rPr lang="en-AU" dirty="0" err="1" smtClean="0"/>
              <a:t>AdamStephensen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2556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551903"/>
            <a:ext cx="1527349" cy="20298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268036" y="368968"/>
            <a:ext cx="6171061" cy="5987382"/>
          </a:xfrm>
        </p:spPr>
        <p:txBody>
          <a:bodyPr anchor="ctr">
            <a:noAutofit/>
          </a:bodyPr>
          <a:lstStyle/>
          <a:p>
            <a:r>
              <a:rPr lang="en-AU" sz="7200" dirty="0" smtClean="0"/>
              <a:t>Typescript</a:t>
            </a:r>
            <a:endParaRPr lang="en-AU" sz="7200" dirty="0"/>
          </a:p>
        </p:txBody>
      </p:sp>
      <p:pic>
        <p:nvPicPr>
          <p:cNvPr id="4098" name="Picture 2" descr="http://sd.keepcalm-o-matic.co.uk/i/keep-calm-im-a-developer.png"/>
          <p:cNvPicPr>
            <a:picLocks noGrp="1" noChangeAspect="1" noChangeArrowheads="1"/>
          </p:cNvPicPr>
          <p:nvPr>
            <p:ph type="pic" sz="quarter" idx="1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8" b="548"/>
          <a:stretch>
            <a:fillRect/>
          </a:stretch>
        </p:blipFill>
        <p:spPr bwMode="auto">
          <a:xfrm>
            <a:off x="0" y="54592"/>
            <a:ext cx="5095876" cy="6803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AU" dirty="0" smtClean="0"/>
              <a:t>Join the Conversation #VS2015 </a:t>
            </a:r>
            <a:r>
              <a:rPr lang="en-AU" dirty="0" smtClean="0"/>
              <a:t>@</a:t>
            </a:r>
            <a:r>
              <a:rPr lang="en-AU" dirty="0" err="1" smtClean="0"/>
              <a:t>DuncHunter</a:t>
            </a:r>
            <a:r>
              <a:rPr lang="en-AU" dirty="0" smtClean="0"/>
              <a:t> @</a:t>
            </a:r>
            <a:r>
              <a:rPr lang="en-AU" dirty="0" err="1" smtClean="0"/>
              <a:t>AdamStephensen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1545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ECMA </a:t>
            </a:r>
            <a:r>
              <a:rPr lang="en-AU" dirty="0" smtClean="0"/>
              <a:t>Script 6</a:t>
            </a:r>
            <a:endParaRPr lang="en-AU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fontScale="92500" lnSpcReduction="2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dirty="0" smtClean="0"/>
              <a:t>LINQ in </a:t>
            </a:r>
            <a:r>
              <a:rPr lang="en-AU" dirty="0" err="1" smtClean="0"/>
              <a:t>javascript</a:t>
            </a:r>
            <a:r>
              <a:rPr lang="en-AU" dirty="0" smtClean="0"/>
              <a:t>!</a:t>
            </a:r>
          </a:p>
          <a:p>
            <a:endParaRPr lang="en-AU" dirty="0" smtClean="0"/>
          </a:p>
          <a:p>
            <a:endParaRPr lang="en-AU" dirty="0"/>
          </a:p>
          <a:p>
            <a:endParaRPr lang="en-AU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dirty="0" smtClean="0"/>
              <a:t>But… Browser compatibility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dirty="0" smtClean="0">
                <a:hlinkClick r:id="rId2"/>
              </a:rPr>
              <a:t>http://</a:t>
            </a:r>
            <a:r>
              <a:rPr lang="en-AU" dirty="0">
                <a:hlinkClick r:id="rId2"/>
              </a:rPr>
              <a:t>kangax.github.io/compat-table/es6</a:t>
            </a:r>
            <a:r>
              <a:rPr lang="en-AU" dirty="0" smtClean="0">
                <a:hlinkClick r:id="rId2"/>
              </a:rPr>
              <a:t>/</a:t>
            </a:r>
            <a:r>
              <a:rPr lang="en-AU" dirty="0" smtClean="0"/>
              <a:t>  </a:t>
            </a:r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AU" dirty="0" smtClean="0"/>
              <a:t>Join the Conversation #VS2015 </a:t>
            </a:r>
            <a:r>
              <a:rPr lang="en-AU" dirty="0" smtClean="0"/>
              <a:t>@</a:t>
            </a:r>
            <a:r>
              <a:rPr lang="en-AU" dirty="0" err="1" smtClean="0"/>
              <a:t>DuncHunter</a:t>
            </a:r>
            <a:r>
              <a:rPr lang="en-AU" dirty="0" smtClean="0"/>
              <a:t> @</a:t>
            </a:r>
            <a:r>
              <a:rPr lang="en-AU" dirty="0" err="1" smtClean="0"/>
              <a:t>AdamStephensen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853385" y="2429639"/>
            <a:ext cx="4854079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AU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AU" sz="2400" dirty="0"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AU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Old Way</a:t>
            </a:r>
            <a:endParaRPr lang="en-AU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AU" sz="2400" dirty="0">
                <a:latin typeface="Consolas" panose="020B0609020204030204" pitchFamily="49" charset="0"/>
                <a:cs typeface="Consolas" panose="020B0609020204030204" pitchFamily="49" charset="0"/>
              </a:rPr>
              <a:t>[1,2,3].map(function (x) {</a:t>
            </a:r>
          </a:p>
          <a:p>
            <a:r>
              <a:rPr lang="en-AU" sz="2400" dirty="0">
                <a:latin typeface="Consolas" panose="020B0609020204030204" pitchFamily="49" charset="0"/>
                <a:cs typeface="Consolas" panose="020B0609020204030204" pitchFamily="49" charset="0"/>
              </a:rPr>
              <a:t>  return x * x;</a:t>
            </a:r>
          </a:p>
          <a:p>
            <a:r>
              <a:rPr lang="en-AU" sz="2400" dirty="0">
                <a:latin typeface="Consolas" panose="020B0609020204030204" pitchFamily="49" charset="0"/>
                <a:cs typeface="Consolas" panose="020B0609020204030204" pitchFamily="49" charset="0"/>
              </a:rPr>
              <a:t>});</a:t>
            </a:r>
          </a:p>
          <a:p>
            <a:r>
              <a:rPr lang="en-AU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</p:txBody>
      </p:sp>
      <p:sp>
        <p:nvSpPr>
          <p:cNvPr id="10" name="Rectangle 9"/>
          <p:cNvSpPr/>
          <p:nvPr/>
        </p:nvSpPr>
        <p:spPr>
          <a:xfrm>
            <a:off x="6556121" y="2752804"/>
            <a:ext cx="426270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// New Way</a:t>
            </a:r>
          </a:p>
          <a:p>
            <a:r>
              <a:rPr lang="en-AU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[1,2,3].map(x =&gt; x * x);</a:t>
            </a:r>
            <a:endParaRPr lang="en-AU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3766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9" grpId="0"/>
      <p:bldP spid="10" grpId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Why should you use Typescript?</a:t>
            </a:r>
            <a:endParaRPr lang="en-AU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fontScale="92500" lnSpcReduction="2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dirty="0" smtClean="0"/>
              <a:t>Supports Lambda expressions already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dirty="0" smtClean="0"/>
              <a:t>Can set it to compile to different ECMA Script versions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dirty="0" smtClean="0"/>
              <a:t>Better intellisense support in VS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T</a:t>
            </a:r>
            <a:r>
              <a:rPr lang="en-GB" dirty="0" smtClean="0"/>
              <a:t>ype </a:t>
            </a:r>
            <a:r>
              <a:rPr lang="en-GB" dirty="0"/>
              <a:t>&amp; interface </a:t>
            </a:r>
            <a:r>
              <a:rPr lang="en-GB" dirty="0" smtClean="0"/>
              <a:t>validation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 smtClean="0"/>
              <a:t>Definitely typed libraries available for major libraries and frameworks</a:t>
            </a:r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AU" dirty="0" smtClean="0"/>
              <a:t>Join the Conversation #VS2015 </a:t>
            </a:r>
            <a:r>
              <a:rPr lang="en-AU" dirty="0" smtClean="0"/>
              <a:t>@</a:t>
            </a:r>
            <a:r>
              <a:rPr lang="en-AU" dirty="0" err="1" smtClean="0"/>
              <a:t>DuncHunter</a:t>
            </a:r>
            <a:r>
              <a:rPr lang="en-AU" dirty="0" smtClean="0"/>
              <a:t> @</a:t>
            </a:r>
            <a:r>
              <a:rPr lang="en-AU" dirty="0" err="1" smtClean="0"/>
              <a:t>AdamStephensen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7796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719449" y="367380"/>
            <a:ext cx="10686196" cy="669683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Is it hard to move to </a:t>
            </a:r>
            <a:r>
              <a:rPr lang="en-GB" dirty="0" err="1" smtClean="0"/>
              <a:t>TypeScript</a:t>
            </a:r>
            <a:r>
              <a:rPr lang="en-GB" dirty="0" smtClean="0"/>
              <a:t>?</a:t>
            </a:r>
            <a:endParaRPr lang="en-GB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719448" y="2631687"/>
            <a:ext cx="10600898" cy="3588137"/>
          </a:xfrm>
        </p:spPr>
        <p:txBody>
          <a:bodyPr>
            <a:normAutofit fontScale="70000" lnSpcReduction="2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 err="1" smtClean="0"/>
              <a:t>TypeScript</a:t>
            </a:r>
            <a:r>
              <a:rPr lang="en-GB" dirty="0" smtClean="0"/>
              <a:t> is compatible with JavaScript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GB" dirty="0" smtClean="0"/>
              <a:t>All JavaScript is valid </a:t>
            </a:r>
            <a:r>
              <a:rPr lang="en-GB" dirty="0" err="1" smtClean="0"/>
              <a:t>TypeScript</a:t>
            </a:r>
            <a:r>
              <a:rPr lang="en-GB" dirty="0" smtClean="0"/>
              <a:t>. 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GB" dirty="0" smtClean="0"/>
              <a:t>Just rename all .</a:t>
            </a:r>
            <a:r>
              <a:rPr lang="en-GB" dirty="0" err="1" smtClean="0"/>
              <a:t>js</a:t>
            </a:r>
            <a:r>
              <a:rPr lang="en-GB" dirty="0" smtClean="0"/>
              <a:t> to .</a:t>
            </a:r>
            <a:r>
              <a:rPr lang="en-GB" dirty="0" err="1" smtClean="0"/>
              <a:t>ts</a:t>
            </a:r>
            <a:r>
              <a:rPr lang="en-GB" dirty="0" smtClean="0"/>
              <a:t> and tell your boss you are done ;)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 smtClean="0"/>
              <a:t>“Any” type allows you to gradually opt-in to type checking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 smtClean="0"/>
              <a:t>At SSW we use the staged approach of changing to </a:t>
            </a:r>
            <a:r>
              <a:rPr lang="en-GB" dirty="0" err="1" smtClean="0"/>
              <a:t>TypeScript</a:t>
            </a:r>
            <a:r>
              <a:rPr lang="en-GB" dirty="0"/>
              <a:t>:</a:t>
            </a:r>
            <a:endParaRPr lang="en-GB" dirty="0" smtClean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GB" dirty="0" smtClean="0"/>
              <a:t>Creating all new files in </a:t>
            </a:r>
            <a:r>
              <a:rPr lang="en-GB" dirty="0" err="1" smtClean="0"/>
              <a:t>TypeScript</a:t>
            </a:r>
            <a:endParaRPr lang="en-GB" dirty="0" smtClean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GB" dirty="0" smtClean="0"/>
              <a:t>Converting old files when they are modified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719448" y="6356350"/>
            <a:ext cx="10686196" cy="365125"/>
          </a:xfrm>
        </p:spPr>
        <p:txBody>
          <a:bodyPr/>
          <a:lstStyle/>
          <a:p>
            <a:r>
              <a:rPr lang="en-AU" dirty="0" smtClean="0"/>
              <a:t>Join the Conversation #VS2015 </a:t>
            </a:r>
            <a:r>
              <a:rPr lang="en-AU" dirty="0" smtClean="0"/>
              <a:t>@</a:t>
            </a:r>
            <a:r>
              <a:rPr lang="en-AU" dirty="0" err="1" smtClean="0"/>
              <a:t>DuncHunter</a:t>
            </a:r>
            <a:r>
              <a:rPr lang="en-AU" dirty="0" smtClean="0"/>
              <a:t> @</a:t>
            </a:r>
            <a:r>
              <a:rPr lang="en-AU" dirty="0" err="1" smtClean="0"/>
              <a:t>AdamStephensen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92097" y="1173590"/>
            <a:ext cx="10036097" cy="1569610"/>
          </a:xfrm>
          <a:prstGeom prst="rect">
            <a:avLst/>
          </a:prstGeom>
          <a:solidFill>
            <a:schemeClr val="bg2">
              <a:lumMod val="25000"/>
              <a:alpha val="75000"/>
            </a:schemeClr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GB" sz="3200" dirty="0" smtClean="0">
                <a:solidFill>
                  <a:schemeClr val="bg1"/>
                </a:solidFill>
              </a:rPr>
              <a:t>“</a:t>
            </a:r>
            <a:r>
              <a:rPr lang="en-AU" sz="3200" dirty="0">
                <a:solidFill>
                  <a:schemeClr val="bg1"/>
                </a:solidFill>
              </a:rPr>
              <a:t>D</a:t>
            </a:r>
            <a:r>
              <a:rPr lang="en-AU" sz="3200" dirty="0" smtClean="0">
                <a:solidFill>
                  <a:schemeClr val="bg1"/>
                </a:solidFill>
              </a:rPr>
              <a:t>evelopers </a:t>
            </a:r>
            <a:r>
              <a:rPr lang="en-AU" sz="3200" dirty="0">
                <a:solidFill>
                  <a:schemeClr val="bg1"/>
                </a:solidFill>
              </a:rPr>
              <a:t>are reluctant to convert because of learning curve </a:t>
            </a:r>
            <a:r>
              <a:rPr lang="en-AU" sz="3200" dirty="0" smtClean="0">
                <a:solidFill>
                  <a:schemeClr val="bg1"/>
                </a:solidFill>
              </a:rPr>
              <a:t>or a large </a:t>
            </a:r>
            <a:r>
              <a:rPr lang="en-AU" sz="3200" dirty="0">
                <a:solidFill>
                  <a:schemeClr val="bg1"/>
                </a:solidFill>
              </a:rPr>
              <a:t>code </a:t>
            </a:r>
            <a:r>
              <a:rPr lang="en-AU" sz="3200" dirty="0" smtClean="0">
                <a:solidFill>
                  <a:schemeClr val="bg1"/>
                </a:solidFill>
              </a:rPr>
              <a:t>base”</a:t>
            </a:r>
          </a:p>
          <a:p>
            <a:pPr algn="ctr"/>
            <a:r>
              <a:rPr lang="en-AU" sz="3200" dirty="0" smtClean="0">
                <a:solidFill>
                  <a:schemeClr val="bg1"/>
                </a:solidFill>
              </a:rPr>
              <a:t>                                                  Adam Stephensen</a:t>
            </a:r>
            <a:endParaRPr lang="en-GB" sz="3200" dirty="0" err="1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3644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Say goodbye…</a:t>
            </a:r>
            <a:endParaRPr lang="en-GB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fontScale="85000" lnSpcReduction="10000"/>
          </a:bodyPr>
          <a:lstStyle/>
          <a:p>
            <a:pPr marL="457200" indent="-457200">
              <a:buFontTx/>
              <a:buChar char="-"/>
            </a:pPr>
            <a:r>
              <a:rPr lang="en-AU" dirty="0" smtClean="0"/>
              <a:t>ASP.NET 4 </a:t>
            </a:r>
          </a:p>
          <a:p>
            <a:pPr marL="914400" lvl="1" indent="-457200">
              <a:buFontTx/>
              <a:buChar char="-"/>
            </a:pPr>
            <a:endParaRPr lang="en-AU" dirty="0" smtClean="0"/>
          </a:p>
          <a:p>
            <a:pPr marL="457200" indent="-457200">
              <a:buFontTx/>
              <a:buChar char="-"/>
            </a:pPr>
            <a:r>
              <a:rPr lang="en-AU" dirty="0" smtClean="0"/>
              <a:t>ASP.NET 5 </a:t>
            </a:r>
          </a:p>
          <a:p>
            <a:pPr marL="914400" lvl="1" indent="-457200">
              <a:buFontTx/>
              <a:buChar char="-"/>
            </a:pPr>
            <a:r>
              <a:rPr lang="en-AU" dirty="0" smtClean="0"/>
              <a:t>No Web Forms</a:t>
            </a:r>
          </a:p>
          <a:p>
            <a:pPr marL="914400" lvl="1" indent="-457200">
              <a:buFontTx/>
              <a:buChar char="-"/>
            </a:pPr>
            <a:r>
              <a:rPr lang="en-AU" dirty="0" smtClean="0"/>
              <a:t>No VB.NET</a:t>
            </a:r>
          </a:p>
          <a:p>
            <a:pPr marL="914400" lvl="1" indent="-457200">
              <a:buFontTx/>
              <a:buChar char="-"/>
            </a:pPr>
            <a:r>
              <a:rPr lang="en-AU" dirty="0" smtClean="0"/>
              <a:t>Faster</a:t>
            </a:r>
          </a:p>
          <a:p>
            <a:pPr marL="914400" lvl="1" indent="-457200">
              <a:buFontTx/>
              <a:buChar char="-"/>
            </a:pPr>
            <a:r>
              <a:rPr lang="en-AU" dirty="0" smtClean="0"/>
              <a:t>Cheaper hosting – Linux</a:t>
            </a:r>
          </a:p>
          <a:p>
            <a:pPr marL="914400" lvl="1" indent="-457200">
              <a:buFontTx/>
              <a:buChar char="-"/>
            </a:pPr>
            <a:r>
              <a:rPr lang="en-AU" dirty="0" smtClean="0"/>
              <a:t>More expensive hosting – Mac</a:t>
            </a:r>
            <a:r>
              <a:rPr lang="en-AU" dirty="0"/>
              <a:t> </a:t>
            </a:r>
            <a:r>
              <a:rPr lang="en-AU" dirty="0" smtClean="0"/>
              <a:t>;-)</a:t>
            </a:r>
            <a:endParaRPr lang="en-GB" dirty="0"/>
          </a:p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AU" dirty="0" smtClean="0"/>
              <a:t>Join the Conversation #VS2015 </a:t>
            </a:r>
            <a:r>
              <a:rPr lang="en-AU" dirty="0" smtClean="0"/>
              <a:t>@</a:t>
            </a:r>
            <a:r>
              <a:rPr lang="en-AU" dirty="0" err="1" smtClean="0"/>
              <a:t>DuncHunter</a:t>
            </a:r>
            <a:r>
              <a:rPr lang="en-AU" dirty="0" smtClean="0"/>
              <a:t> @</a:t>
            </a:r>
            <a:r>
              <a:rPr lang="en-AU" dirty="0" err="1" smtClean="0"/>
              <a:t>AdamStephensen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7831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 dirty="0" smtClean="0"/>
              <a:t>Join the Conversation #VS2015 </a:t>
            </a:r>
            <a:r>
              <a:rPr lang="en-AU" dirty="0" smtClean="0"/>
              <a:t>@</a:t>
            </a:r>
            <a:r>
              <a:rPr lang="en-AU" dirty="0" err="1" smtClean="0"/>
              <a:t>DuncHunter</a:t>
            </a:r>
            <a:r>
              <a:rPr lang="en-AU" dirty="0" smtClean="0"/>
              <a:t> @</a:t>
            </a:r>
            <a:r>
              <a:rPr lang="en-AU" dirty="0" err="1" smtClean="0"/>
              <a:t>AdamStephensen</a:t>
            </a:r>
            <a:endParaRPr lang="en-US" dirty="0"/>
          </a:p>
        </p:txBody>
      </p:sp>
      <p:pic>
        <p:nvPicPr>
          <p:cNvPr id="7170" name="Picture 2" descr="C:\Users\mdemarco\AppData\Local\Temp\SNAGHTML130467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19100"/>
            <a:ext cx="12192000" cy="5719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9944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4294967295"/>
          </p:nvPr>
        </p:nvSpPr>
        <p:spPr>
          <a:xfrm>
            <a:off x="832513" y="1610436"/>
            <a:ext cx="10686197" cy="4766619"/>
          </a:xfrm>
          <a:prstGeom prst="rect">
            <a:avLst/>
          </a:prstGeom>
        </p:spPr>
        <p:txBody>
          <a:bodyPr>
            <a:normAutofit fontScale="62500" lnSpcReduction="2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dirty="0" err="1" smtClean="0"/>
              <a:t>project.json</a:t>
            </a:r>
            <a:r>
              <a:rPr lang="en-AU" dirty="0" smtClean="0"/>
              <a:t> (was dependencies)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dirty="0" err="1" smtClean="0"/>
              <a:t>config.json</a:t>
            </a:r>
            <a:r>
              <a:rPr lang="en-AU" dirty="0" smtClean="0"/>
              <a:t> (was </a:t>
            </a:r>
            <a:r>
              <a:rPr lang="en-AU" dirty="0" err="1" smtClean="0"/>
              <a:t>web.config</a:t>
            </a:r>
            <a:r>
              <a:rPr lang="en-AU" dirty="0" smtClean="0"/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dirty="0" err="1" smtClean="0"/>
              <a:t>Javascript</a:t>
            </a:r>
            <a:r>
              <a:rPr lang="en-AU" dirty="0" smtClean="0"/>
              <a:t> package managers and builders (NPM, Bower, Grunt)</a:t>
            </a:r>
            <a:endParaRPr lang="en-AU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dirty="0"/>
              <a:t>Dependency Injection </a:t>
            </a:r>
            <a:r>
              <a:rPr lang="en-AU" dirty="0" smtClean="0"/>
              <a:t>included</a:t>
            </a:r>
            <a:endParaRPr lang="en-AU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dirty="0" err="1"/>
              <a:t>ApiController</a:t>
            </a:r>
            <a:r>
              <a:rPr lang="en-AU" dirty="0"/>
              <a:t> is </a:t>
            </a:r>
            <a:r>
              <a:rPr lang="en-AU" dirty="0" smtClean="0"/>
              <a:t>Controller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dirty="0" err="1" smtClean="0"/>
              <a:t>Startup</a:t>
            </a:r>
            <a:r>
              <a:rPr lang="en-AU" dirty="0" smtClean="0"/>
              <a:t> class using OWIN (was \</a:t>
            </a:r>
            <a:r>
              <a:rPr lang="en-AU" dirty="0" err="1" smtClean="0"/>
              <a:t>App_Start</a:t>
            </a:r>
            <a:r>
              <a:rPr lang="en-AU" dirty="0" smtClean="0"/>
              <a:t> + </a:t>
            </a:r>
            <a:r>
              <a:rPr lang="en-AU" dirty="0" err="1" smtClean="0"/>
              <a:t>global.asax</a:t>
            </a:r>
            <a:r>
              <a:rPr lang="en-AU" dirty="0" smtClean="0"/>
              <a:t>)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dirty="0" smtClean="0"/>
              <a:t>Razor Tag Helpers</a:t>
            </a:r>
            <a:endParaRPr lang="en-AU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dirty="0"/>
              <a:t>Compile ahead of time, no need to compile to see </a:t>
            </a:r>
            <a:r>
              <a:rPr lang="en-AU" dirty="0" smtClean="0"/>
              <a:t>changes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dirty="0" smtClean="0"/>
              <a:t>More love for Angular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 smtClean="0"/>
              <a:t>Summary - What’s changed in ASP.NET 5?</a:t>
            </a:r>
            <a:endParaRPr lang="en-AU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AU" dirty="0" smtClean="0"/>
              <a:t>Join the Conversation #VS2015 </a:t>
            </a:r>
            <a:r>
              <a:rPr lang="en-AU" dirty="0" smtClean="0"/>
              <a:t>@</a:t>
            </a:r>
            <a:r>
              <a:rPr lang="en-AU" dirty="0" err="1" smtClean="0"/>
              <a:t>DuncHunter</a:t>
            </a:r>
            <a:r>
              <a:rPr lang="en-AU" dirty="0" smtClean="0"/>
              <a:t> @</a:t>
            </a:r>
            <a:r>
              <a:rPr lang="en-AU" dirty="0" err="1" smtClean="0"/>
              <a:t>AdamStephensen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7580" y="5738905"/>
            <a:ext cx="809632" cy="809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618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4294967295"/>
          </p:nvPr>
        </p:nvSpPr>
        <p:spPr>
          <a:xfrm>
            <a:off x="832513" y="1094625"/>
            <a:ext cx="5960173" cy="1239642"/>
          </a:xfrm>
          <a:prstGeom prst="rect">
            <a:avLst/>
          </a:prstGeom>
        </p:spPr>
        <p:txBody>
          <a:bodyPr/>
          <a:lstStyle/>
          <a:p>
            <a:r>
              <a:rPr lang="en-AU" dirty="0" smtClean="0"/>
              <a:t>MVC + </a:t>
            </a:r>
            <a:r>
              <a:rPr lang="en-AU" dirty="0" err="1" smtClean="0"/>
              <a:t>WebAPI</a:t>
            </a:r>
            <a:r>
              <a:rPr lang="en-AU" dirty="0" smtClean="0"/>
              <a:t> + </a:t>
            </a:r>
            <a:r>
              <a:rPr lang="en-AU" dirty="0" err="1" smtClean="0"/>
              <a:t>TypeScript</a:t>
            </a:r>
            <a:endParaRPr lang="en-AU" dirty="0" smtClean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752903" y="-148432"/>
            <a:ext cx="10686196" cy="1321720"/>
          </a:xfrm>
        </p:spPr>
        <p:txBody>
          <a:bodyPr/>
          <a:lstStyle/>
          <a:p>
            <a:r>
              <a:rPr lang="en-AU" dirty="0" smtClean="0"/>
              <a:t>This Year I recommend…</a:t>
            </a:r>
            <a:endParaRPr lang="en-AU" dirty="0"/>
          </a:p>
        </p:txBody>
      </p:sp>
      <p:sp>
        <p:nvSpPr>
          <p:cNvPr id="4" name="Text Placeholder 5"/>
          <p:cNvSpPr txBox="1">
            <a:spLocks/>
          </p:cNvSpPr>
          <p:nvPr/>
        </p:nvSpPr>
        <p:spPr>
          <a:xfrm>
            <a:off x="5767931" y="974045"/>
            <a:ext cx="5960173" cy="4766619"/>
          </a:xfrm>
          <a:prstGeom prst="rect">
            <a:avLst/>
          </a:prstGeom>
        </p:spPr>
        <p:txBody>
          <a:bodyPr vert="horz" lIns="360000" tIns="180000" rIns="360000" bIns="18000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 baseline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 smtClean="0"/>
              <a:t>+ </a:t>
            </a:r>
            <a:r>
              <a:rPr lang="en-AU" dirty="0" err="1" smtClean="0"/>
              <a:t>KnockoutJS</a:t>
            </a:r>
            <a:endParaRPr lang="en-AU" dirty="0" smtClean="0"/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5767928" y="974047"/>
            <a:ext cx="5960173" cy="4766619"/>
          </a:xfrm>
          <a:prstGeom prst="rect">
            <a:avLst/>
          </a:prstGeom>
        </p:spPr>
        <p:txBody>
          <a:bodyPr vert="horz" lIns="360000" tIns="180000" rIns="360000" bIns="18000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 baseline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 smtClean="0"/>
              <a:t>+ </a:t>
            </a:r>
            <a:r>
              <a:rPr lang="en-AU" dirty="0" err="1" smtClean="0"/>
              <a:t>AngularJS</a:t>
            </a:r>
            <a:endParaRPr lang="en-AU" dirty="0" smtClean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AU" dirty="0" smtClean="0"/>
              <a:t>Join the Conversation #VS2015 </a:t>
            </a:r>
            <a:r>
              <a:rPr lang="en-AU" dirty="0" smtClean="0"/>
              <a:t>@</a:t>
            </a:r>
            <a:r>
              <a:rPr lang="en-AU" dirty="0" err="1" smtClean="0"/>
              <a:t>DuncHunter</a:t>
            </a:r>
            <a:r>
              <a:rPr lang="en-AU" dirty="0" smtClean="0"/>
              <a:t> @</a:t>
            </a:r>
            <a:r>
              <a:rPr lang="en-AU" dirty="0" err="1" smtClean="0"/>
              <a:t>AdamStephensen</a:t>
            </a:r>
            <a:endParaRPr lang="en-US" dirty="0"/>
          </a:p>
        </p:txBody>
      </p:sp>
      <p:sp>
        <p:nvSpPr>
          <p:cNvPr id="9" name="Text Placeholder 5"/>
          <p:cNvSpPr txBox="1">
            <a:spLocks/>
          </p:cNvSpPr>
          <p:nvPr/>
        </p:nvSpPr>
        <p:spPr>
          <a:xfrm>
            <a:off x="832513" y="2095501"/>
            <a:ext cx="11235557" cy="4160976"/>
          </a:xfrm>
          <a:prstGeom prst="rect">
            <a:avLst/>
          </a:prstGeom>
        </p:spPr>
        <p:txBody>
          <a:bodyPr vert="horz" lIns="360000" tIns="180000" rIns="360000" bIns="180000" rtlCol="0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 baseline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000" dirty="0" smtClean="0"/>
              <a:t>SPA app front end + </a:t>
            </a:r>
            <a:r>
              <a:rPr lang="en-AU" sz="2000" dirty="0" err="1" smtClean="0"/>
              <a:t>WebAPI</a:t>
            </a:r>
            <a:r>
              <a:rPr lang="en-AU" sz="2000" dirty="0" smtClean="0"/>
              <a:t> backend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000" dirty="0" smtClean="0"/>
              <a:t>Use App Insights for usage tracking + </a:t>
            </a:r>
            <a:r>
              <a:rPr lang="en-AU" sz="2000" dirty="0" err="1" smtClean="0"/>
              <a:t>DevOps</a:t>
            </a:r>
            <a:endParaRPr lang="en-AU" sz="20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000" dirty="0" err="1" smtClean="0"/>
              <a:t>Xamarin.Forms</a:t>
            </a:r>
            <a:r>
              <a:rPr lang="en-AU" sz="2000" dirty="0" smtClean="0"/>
              <a:t> for native cross platform mobile development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000" dirty="0" smtClean="0"/>
              <a:t>Continuous deployment to Azure using Testing in Production and Deployment Slots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000" dirty="0" smtClean="0"/>
              <a:t>Testing</a:t>
            </a:r>
          </a:p>
          <a:p>
            <a:pPr marL="1143000" lvl="1" indent="-457200"/>
            <a:r>
              <a:rPr lang="en-AU" sz="1400" dirty="0" smtClean="0"/>
              <a:t>.NET VS Tests </a:t>
            </a:r>
          </a:p>
          <a:p>
            <a:pPr marL="1143000" lvl="1" indent="-457200"/>
            <a:r>
              <a:rPr lang="en-AU" sz="1400" dirty="0" smtClean="0"/>
              <a:t>Selenium</a:t>
            </a:r>
          </a:p>
          <a:p>
            <a:pPr marL="1143000" lvl="1" indent="-457200"/>
            <a:r>
              <a:rPr lang="en-AU" sz="1400" dirty="0" err="1" smtClean="0"/>
              <a:t>Javascript</a:t>
            </a:r>
            <a:r>
              <a:rPr lang="en-AU" sz="1400" dirty="0" smtClean="0"/>
              <a:t> (Jasmine + Chutzpah)</a:t>
            </a:r>
          </a:p>
        </p:txBody>
      </p:sp>
    </p:spTree>
    <p:extLst>
      <p:ext uri="{BB962C8B-B14F-4D97-AF65-F5344CB8AC3E}">
        <p14:creationId xmlns:p14="http://schemas.microsoft.com/office/powerpoint/2010/main" val="26746774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6" presetClass="exit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822" tmFilter="0,0; 0.14,0.31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2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78">
                                          <p:stCondLst>
                                            <p:cond delay="182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.0,0.0;0.25,0.07;0.50,0.2;0.75,0.467;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0.026"/>
                                          </p:val>
                                        </p:tav>
                                        <p:tav tm="10000">
                                          <p:val>
                                            <p:strVal val="ppt_y+0.052"/>
                                          </p:val>
                                        </p:tav>
                                        <p:tav tm="15000">
                                          <p:val>
                                            <p:strVal val="ppt_y+0.078"/>
                                          </p:val>
                                        </p:tav>
                                        <p:tav tm="20000">
                                          <p:val>
                                            <p:strVal val="ppt_y+0.103"/>
                                          </p:val>
                                        </p:tav>
                                        <p:tav tm="30000">
                                          <p:val>
                                            <p:strVal val="ppt_y+0.151"/>
                                          </p:val>
                                        </p:tav>
                                        <p:tav tm="40000">
                                          <p:val>
                                            <p:strVal val="ppt_y+0.196"/>
                                          </p:val>
                                        </p:tav>
                                        <p:tav tm="50000">
                                          <p:val>
                                            <p:strVal val="ppt_y+0.236"/>
                                          </p:val>
                                        </p:tav>
                                        <p:tav tm="60000">
                                          <p:val>
                                            <p:strVal val="ppt_y+0.270"/>
                                          </p:val>
                                        </p:tav>
                                        <p:tav tm="70000">
                                          <p:val>
                                            <p:strVal val="ppt_y+0.297"/>
                                          </p:val>
                                        </p:tav>
                                        <p:tav tm="80000">
                                          <p:val>
                                            <p:strVal val="ppt_y+0.317"/>
                                          </p:val>
                                        </p:tav>
                                        <p:tav tm="90000">
                                          <p:val>
                                            <p:strVal val="ppt_y+0.329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33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111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37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123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ppt_h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62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64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9" grpId="0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/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24" b="8124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dirty="0" smtClean="0"/>
              <a:t>A trip down memory lane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5"/>
          </p:nvPr>
        </p:nvSpPr>
        <p:spPr>
          <a:solidFill>
            <a:schemeClr val="tx1">
              <a:alpha val="75000"/>
            </a:schemeClr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en-AU" dirty="0" smtClean="0"/>
              <a:t>ASP.NET 5 (was </a:t>
            </a:r>
            <a:r>
              <a:rPr lang="en-AU" dirty="0" err="1" smtClean="0"/>
              <a:t>vNext</a:t>
            </a:r>
            <a:r>
              <a:rPr lang="en-AU" dirty="0" smtClean="0"/>
              <a:t>)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AU" dirty="0" smtClean="0"/>
              <a:t>Mobile Development</a:t>
            </a:r>
            <a:endParaRPr lang="en-US" dirty="0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8"/>
          </p:nvPr>
        </p:nvSpPr>
        <p:spPr>
          <a:solidFill>
            <a:schemeClr val="tx1">
              <a:alpha val="75000"/>
            </a:schemeClr>
          </a:solidFill>
        </p:spPr>
        <p:txBody>
          <a:bodyPr/>
          <a:lstStyle/>
          <a:p>
            <a:r>
              <a:rPr lang="en-AU" dirty="0"/>
              <a:t>Azure + Continuous Deployment + Testing</a:t>
            </a:r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9"/>
          </p:nvPr>
        </p:nvSpPr>
        <p:spPr>
          <a:solidFill>
            <a:srgbClr val="D84D49">
              <a:alpha val="75000"/>
            </a:srgbClr>
          </a:solidFill>
        </p:spPr>
        <p:txBody>
          <a:bodyPr/>
          <a:lstStyle/>
          <a:p>
            <a:r>
              <a:rPr lang="en-AU" dirty="0" smtClean="0"/>
              <a:t>Summary</a:t>
            </a:r>
            <a:endParaRPr lang="en-US" dirty="0"/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20"/>
          </p:nvPr>
        </p:nvSpPr>
        <p:spPr>
          <a:solidFill>
            <a:schemeClr val="tx1">
              <a:alpha val="75000"/>
            </a:schemeClr>
          </a:solidFill>
        </p:spPr>
        <p:txBody>
          <a:bodyPr>
            <a:normAutofit/>
          </a:bodyPr>
          <a:lstStyle/>
          <a:p>
            <a:r>
              <a:rPr lang="en-AU" dirty="0"/>
              <a:t>What’s New (2014 + 2015)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solidFill>
                  <a:schemeClr val="bg1"/>
                </a:solidFill>
              </a:rPr>
              <a:t>Summary</a:t>
            </a:r>
            <a:br>
              <a:rPr lang="en-AU" dirty="0">
                <a:solidFill>
                  <a:schemeClr val="bg1"/>
                </a:solidFill>
              </a:rPr>
            </a:br>
            <a:r>
              <a:rPr lang="en-AU" dirty="0">
                <a:solidFill>
                  <a:schemeClr val="bg1"/>
                </a:solidFill>
              </a:rPr>
              <a:t/>
            </a:r>
            <a:br>
              <a:rPr lang="en-AU" dirty="0">
                <a:solidFill>
                  <a:schemeClr val="bg1"/>
                </a:solidFill>
              </a:rPr>
            </a:br>
            <a:r>
              <a:rPr lang="en-AU" sz="2800" dirty="0" smtClean="0">
                <a:solidFill>
                  <a:schemeClr val="bg1"/>
                </a:solidFill>
              </a:rPr>
              <a:t>Thank you: You </a:t>
            </a:r>
            <a:r>
              <a:rPr lang="en-AU" sz="2800" dirty="0">
                <a:solidFill>
                  <a:schemeClr val="bg1"/>
                </a:solidFill>
              </a:rPr>
              <a:t>helped me know what's </a:t>
            </a:r>
            <a:r>
              <a:rPr lang="en-AU" sz="2800" dirty="0" smtClean="0">
                <a:solidFill>
                  <a:schemeClr val="bg1"/>
                </a:solidFill>
              </a:rPr>
              <a:t>awesome!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81298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firebootcamp.com/wp-content/uploads/2013/11/bootcamp-slider021.jpg"/>
          <p:cNvPicPr>
            <a:picLocks noGrp="1" noChangeAspect="1" noChangeArrowheads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7" r="2157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 smtClean="0"/>
              <a:t>2 things...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922763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SW-Whit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">
      <a:majorFont>
        <a:latin typeface="Open Sans Light"/>
        <a:ea typeface=""/>
        <a:cs typeface=""/>
      </a:majorFont>
      <a:minorFont>
        <a:latin typeface="Open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solidFill>
          <a:schemeClr val="bg2">
            <a:lumMod val="25000"/>
            <a:alpha val="75000"/>
          </a:schemeClr>
        </a:solidFill>
      </a:spPr>
      <a:bodyPr wrap="square" rtlCol="0" anchor="ctr">
        <a:normAutofit/>
      </a:bodyPr>
      <a:lstStyle>
        <a:defPPr>
          <a:defRPr dirty="0" err="1" smtClean="0">
            <a:solidFill>
              <a:schemeClr val="bg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SSWPowerPoint-v3-4.potx" id="{5459C7D9-A3AE-4413-BAAF-D979DDD145C5}" vid="{0EEE23AE-EAC1-4D5B-9D78-8ABC5005A76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6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FB0220F7-4F6F-4203-A594-D37F3328F2C2}">
  <we:reference id="wa104038830" version="1.0.0.2" store="en-au" storeType="OMEX"/>
  <we:alternateReferences>
    <we:reference id="WA104038830" version="1.0.0.2" store="WA104038830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6C885BDB178A74F98E7D9D0EC371899" ma:contentTypeVersion="1" ma:contentTypeDescription="Create a new document." ma:contentTypeScope="" ma:versionID="7c5657fa70e83599e62944bbcd4876dd">
  <xsd:schema xmlns:xsd="http://www.w3.org/2001/XMLSchema" xmlns:xs="http://www.w3.org/2001/XMLSchema" xmlns:p="http://schemas.microsoft.com/office/2006/metadata/properties" xmlns:ns1="http://schemas.microsoft.com/sharepoint/v3" targetNamespace="http://schemas.microsoft.com/office/2006/metadata/properties" ma:root="true" ma:fieldsID="6f0d331ebd68627ead16f146830ec63c" ns1:_="">
    <xsd:import namespace="http://schemas.microsoft.com/sharepoint/v3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Scheduling Start Date" ma:internalName="PublishingStartDate">
      <xsd:simpleType>
        <xsd:restriction base="dms:Unknown"/>
      </xsd:simpleType>
    </xsd:element>
    <xsd:element name="PublishingExpirationDate" ma:index="9" nillable="true" ma:displayName="Scheduling End Date" ma:internalName="PublishingExpirationDat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1C022C44-EA09-4F65-B7E4-90CA66CC648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3E7381A-4088-450E-8E46-A3D579B2497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4A624C2-3C89-4870-91BE-E499BB469329}">
  <ds:schemaRefs>
    <ds:schemaRef ds:uri="http://purl.org/dc/terms/"/>
    <ds:schemaRef ds:uri="http://schemas.microsoft.com/office/2006/metadata/properties"/>
    <ds:schemaRef ds:uri="http://schemas.microsoft.com/office/2006/documentManagement/types"/>
    <ds:schemaRef ds:uri="http://schemas.microsoft.com/sharepoint/v3"/>
    <ds:schemaRef ds:uri="http://purl.org/dc/elements/1.1/"/>
    <ds:schemaRef ds:uri="http://schemas.openxmlformats.org/package/2006/metadata/core-properties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9122</TotalTime>
  <Words>3037</Words>
  <Application>Microsoft Office PowerPoint</Application>
  <PresentationFormat>Widescreen</PresentationFormat>
  <Paragraphs>601</Paragraphs>
  <Slides>102</Slides>
  <Notes>24</Notes>
  <HiddenSlides>7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102</vt:i4>
      </vt:variant>
    </vt:vector>
  </HeadingPairs>
  <TitlesOfParts>
    <vt:vector size="108" baseType="lpstr">
      <vt:lpstr>Open Sans Light</vt:lpstr>
      <vt:lpstr>Wingdings</vt:lpstr>
      <vt:lpstr>Consolas</vt:lpstr>
      <vt:lpstr>Arial</vt:lpstr>
      <vt:lpstr>Calibri</vt:lpstr>
      <vt:lpstr>SSW-White</vt:lpstr>
      <vt:lpstr>PowerPoint Presentation</vt:lpstr>
      <vt:lpstr>PowerPoint Presentation</vt:lpstr>
      <vt:lpstr>WHAT’S NEW IN Angular2 &amp; ASP.NET 5</vt:lpstr>
      <vt:lpstr>Who are you ?   What are you working on?  What are you looking to take away? </vt:lpstr>
      <vt:lpstr>Adam Stephensen</vt:lpstr>
      <vt:lpstr>Duncan Hunter</vt:lpstr>
      <vt:lpstr>Who’s using angular 1?  </vt:lpstr>
      <vt:lpstr>Who’s using angular 2 ?</vt:lpstr>
      <vt:lpstr>Who’s using ASP.net MVC ? </vt:lpstr>
      <vt:lpstr>Who is using latest MVC vNext?</vt:lpstr>
      <vt:lpstr>Who’s using TypeScript </vt:lpstr>
      <vt:lpstr>Who has a build task?</vt:lpstr>
      <vt:lpstr>What are you most interested in learning ?  - What’s new in ASP.Net MVC - Angular 1 - Angular 2</vt:lpstr>
      <vt:lpstr>The Past and the Vision</vt:lpstr>
      <vt:lpstr>The Pain</vt:lpstr>
      <vt:lpstr>File | New | ???????</vt:lpstr>
      <vt:lpstr>WHAT’S NEW IN ASP.NET 5</vt:lpstr>
      <vt:lpstr>New Developer Goodies</vt:lpstr>
      <vt:lpstr>PowerPoint Presentation</vt:lpstr>
      <vt:lpstr>PowerPoint Presentation</vt:lpstr>
      <vt:lpstr>Everything is a NuGet package</vt:lpstr>
      <vt:lpstr>Rosyln, Dnu, Dnx, Dnvm</vt:lpstr>
      <vt:lpstr>New terms for the .NET Developer</vt:lpstr>
      <vt:lpstr>ASP.NET 5 - DNX, DNVM, DNU?</vt:lpstr>
      <vt:lpstr>3. DNX 4.5.1 and DNX Core</vt:lpstr>
      <vt:lpstr>DNX Core</vt:lpstr>
      <vt:lpstr>DNX 4.5.1</vt:lpstr>
      <vt:lpstr>DNX </vt:lpstr>
      <vt:lpstr>PowerPoint Presentation</vt:lpstr>
      <vt:lpstr>Package Managers</vt:lpstr>
      <vt:lpstr>Problems with Nuget…</vt:lpstr>
      <vt:lpstr>bower.json</vt:lpstr>
      <vt:lpstr>Before:</vt:lpstr>
      <vt:lpstr>Now… bower.json</vt:lpstr>
      <vt:lpstr>package.json  (frontend work)</vt:lpstr>
      <vt:lpstr>New terms – Package Managers</vt:lpstr>
      <vt:lpstr>PowerPoint Presentation</vt:lpstr>
      <vt:lpstr>New NuGet Package Manager</vt:lpstr>
      <vt:lpstr>What goes where?</vt:lpstr>
      <vt:lpstr>Which to use where? </vt:lpstr>
      <vt:lpstr>Front End Build</vt:lpstr>
      <vt:lpstr>We now need a build process for our frontends not just our backends.</vt:lpstr>
      <vt:lpstr>gulpfile.js  (build frontend)</vt:lpstr>
      <vt:lpstr>gruntfile.js  (build frontend)</vt:lpstr>
      <vt:lpstr> Instead use the task runner Gulpjs</vt:lpstr>
      <vt:lpstr>Gulp versus Grunt</vt:lpstr>
      <vt:lpstr>PowerPoint Presentation</vt:lpstr>
      <vt:lpstr>Bundling and Minification… Before  App_Start folder</vt:lpstr>
      <vt:lpstr>Bundling and Minification… VS2015  gruntfile.js  (build frontend)</vt:lpstr>
      <vt:lpstr>New terms – Front End Build</vt:lpstr>
      <vt:lpstr>wwwroot</vt:lpstr>
      <vt:lpstr>9. wwwroot?</vt:lpstr>
      <vt:lpstr>.json everywhere</vt:lpstr>
      <vt:lpstr>No more .csproj</vt:lpstr>
      <vt:lpstr>project.json</vt:lpstr>
      <vt:lpstr>PowerPoint Presentation</vt:lpstr>
      <vt:lpstr>Web.config</vt:lpstr>
      <vt:lpstr>config.json</vt:lpstr>
      <vt:lpstr>WebAPI and Controllers in one</vt:lpstr>
      <vt:lpstr>View components</vt:lpstr>
      <vt:lpstr>Razor Tag Helpers</vt:lpstr>
      <vt:lpstr>14. Razor Tag Helpers</vt:lpstr>
      <vt:lpstr>Razor Tag Helpers</vt:lpstr>
      <vt:lpstr>Razor Tag Helpers</vt:lpstr>
      <vt:lpstr>No need to hit build, just save and refresh (powered by Roslyn)</vt:lpstr>
      <vt:lpstr>MVC – Partials… the problems</vt:lpstr>
      <vt:lpstr>The fix… put the logic in a controller</vt:lpstr>
      <vt:lpstr>Or use… New - View Components </vt:lpstr>
      <vt:lpstr>PowerPoint Presentation</vt:lpstr>
      <vt:lpstr>Tip - What can you do to make IIS Faster? Disable Modules</vt:lpstr>
      <vt:lpstr>Owin</vt:lpstr>
      <vt:lpstr>13. Pre-OWIN </vt:lpstr>
      <vt:lpstr>What is OWIN?</vt:lpstr>
      <vt:lpstr>Owin is cool</vt:lpstr>
      <vt:lpstr>What is Katana?</vt:lpstr>
      <vt:lpstr>ASP.NET 5 and OWIN</vt:lpstr>
      <vt:lpstr>New Startup.cs in ASP.NET 5</vt:lpstr>
      <vt:lpstr>PowerPoint Presentation</vt:lpstr>
      <vt:lpstr>AngularJs</vt:lpstr>
      <vt:lpstr>15. AngularJS</vt:lpstr>
      <vt:lpstr>AngularJS</vt:lpstr>
      <vt:lpstr>Dev Superpowers - AngularJS with TypeScript made easy with Duncan Hunter</vt:lpstr>
      <vt:lpstr>How to make web applications with AngularJS and ASP.NET MVC | Dev SuperPowers Episode 7</vt:lpstr>
      <vt:lpstr>The future of AngularJS: an interview with Dan Wahlin</vt:lpstr>
      <vt:lpstr>AngularJS + VS2015</vt:lpstr>
      <vt:lpstr>PowerPoint Presentation</vt:lpstr>
      <vt:lpstr>SignalR</vt:lpstr>
      <vt:lpstr>16. SignalR</vt:lpstr>
      <vt:lpstr>SignalR in action</vt:lpstr>
      <vt:lpstr>Typescript</vt:lpstr>
      <vt:lpstr>ECMA Script 6</vt:lpstr>
      <vt:lpstr>Why should you use Typescript?</vt:lpstr>
      <vt:lpstr>Is it hard to move to TypeScript?</vt:lpstr>
      <vt:lpstr>Say goodbye…</vt:lpstr>
      <vt:lpstr>PowerPoint Presentation</vt:lpstr>
      <vt:lpstr>Summary - What’s changed in ASP.NET 5?</vt:lpstr>
      <vt:lpstr>This Year I recommend…</vt:lpstr>
      <vt:lpstr>Summary  Thank you: You helped me know what's awesome!</vt:lpstr>
      <vt:lpstr>2 things...</vt:lpstr>
      <vt:lpstr>Tweet your favourite feature</vt:lpstr>
      <vt:lpstr>Check out tv.ssw.com</vt:lpstr>
      <vt:lpstr>Thank you!   info@ssw.com.au www.ssw.com.au Sydney | Melbourne | Brisbane | Adelaide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Eric Phan www.ssw.com.au</dc:creator>
  <cp:keywords>template, ssw, blank</cp:keywords>
  <cp:lastModifiedBy>Adam</cp:lastModifiedBy>
  <cp:revision>506</cp:revision>
  <dcterms:created xsi:type="dcterms:W3CDTF">2015-03-01T23:32:52Z</dcterms:created>
  <dcterms:modified xsi:type="dcterms:W3CDTF">2015-11-08T21:30:31Z</dcterms:modified>
  <cp:contentStatus>Testing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  <property fmtid="{D5CDD505-2E9C-101B-9397-08002B2CF9AE}" pid="3" name="ContentTypeId">
    <vt:lpwstr>0x010100C6C885BDB178A74F98E7D9D0EC371899</vt:lpwstr>
  </property>
  <property fmtid="{D5CDD505-2E9C-101B-9397-08002B2CF9AE}" pid="4" name="Tfs.LastKnownPath">
    <vt:lpwstr>\\mac\Dropbox\SSW_AdamStephensen\SSW_Angular2_Course\Angular Tour - 1b- What's new in ASP.Net 6.pptx</vt:lpwstr>
  </property>
</Properties>
</file>